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6"/>
  </p:notesMasterIdLst>
  <p:sldIdLst>
    <p:sldId id="277" r:id="rId5"/>
    <p:sldId id="257" r:id="rId6"/>
    <p:sldId id="263" r:id="rId7"/>
    <p:sldId id="288" r:id="rId8"/>
    <p:sldId id="287" r:id="rId9"/>
    <p:sldId id="286" r:id="rId10"/>
    <p:sldId id="290" r:id="rId11"/>
    <p:sldId id="258" r:id="rId12"/>
    <p:sldId id="260" r:id="rId13"/>
    <p:sldId id="282" r:id="rId14"/>
    <p:sldId id="284" r:id="rId15"/>
    <p:sldId id="273" r:id="rId16"/>
    <p:sldId id="285" r:id="rId17"/>
    <p:sldId id="267" r:id="rId18"/>
    <p:sldId id="268" r:id="rId19"/>
    <p:sldId id="276" r:id="rId20"/>
    <p:sldId id="281" r:id="rId21"/>
    <p:sldId id="261" r:id="rId22"/>
    <p:sldId id="262" r:id="rId23"/>
    <p:sldId id="266" r:id="rId24"/>
    <p:sldId id="269" r:id="rId25"/>
    <p:sldId id="270" r:id="rId26"/>
    <p:sldId id="271" r:id="rId27"/>
    <p:sldId id="272" r:id="rId28"/>
    <p:sldId id="275" r:id="rId29"/>
    <p:sldId id="278" r:id="rId30"/>
    <p:sldId id="279" r:id="rId31"/>
    <p:sldId id="283" r:id="rId32"/>
    <p:sldId id="327" r:id="rId33"/>
    <p:sldId id="325" r:id="rId34"/>
    <p:sldId id="2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FBC478-5B5E-478C-88BB-86344AE08051}">
          <p14:sldIdLst>
            <p14:sldId id="277"/>
            <p14:sldId id="257"/>
            <p14:sldId id="263"/>
            <p14:sldId id="288"/>
            <p14:sldId id="287"/>
            <p14:sldId id="286"/>
            <p14:sldId id="290"/>
            <p14:sldId id="258"/>
            <p14:sldId id="260"/>
            <p14:sldId id="282"/>
            <p14:sldId id="284"/>
            <p14:sldId id="273"/>
            <p14:sldId id="285"/>
            <p14:sldId id="267"/>
            <p14:sldId id="268"/>
            <p14:sldId id="276"/>
            <p14:sldId id="281"/>
            <p14:sldId id="261"/>
            <p14:sldId id="262"/>
            <p14:sldId id="266"/>
            <p14:sldId id="269"/>
            <p14:sldId id="270"/>
            <p14:sldId id="271"/>
            <p14:sldId id="272"/>
            <p14:sldId id="275"/>
            <p14:sldId id="278"/>
            <p14:sldId id="279"/>
            <p14:sldId id="283"/>
            <p14:sldId id="327"/>
            <p14:sldId id="325"/>
            <p14:sldId id="280"/>
          </p14:sldIdLst>
        </p14:section>
        <p14:section name="Untitled Section" id="{FB805A5D-1F3C-49CF-BF6E-98CDE3BED3E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7976F-42BD-8A65-1CCA-70066770058E}" v="6" dt="2023-09-14T13:39:39.243"/>
    <p1510:client id="{1AC52C67-58B2-0FED-80B8-EFE2B09BD7FE}" v="76" dt="2023-09-18T12:29:06.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660"/>
  </p:normalViewPr>
  <p:slideViewPr>
    <p:cSldViewPr snapToGrid="0">
      <p:cViewPr varScale="1">
        <p:scale>
          <a:sx n="85" d="100"/>
          <a:sy n="85" d="100"/>
        </p:scale>
        <p:origin x="62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2BF6E-31A3-41D4-B2D8-5889DBE725AE}" type="datetimeFigureOut">
              <a:rPr lang="en-GB" smtClean="0"/>
              <a:t>23/09/2024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06DD0-2301-4FDA-9246-6DE3E08B5285}" type="slidenum">
              <a:rPr lang="en-GB" smtClean="0"/>
              <a:t>‹#›</a:t>
            </a:fld>
            <a:endParaRPr lang="en-GB"/>
          </a:p>
        </p:txBody>
      </p:sp>
    </p:spTree>
    <p:extLst>
      <p:ext uri="{BB962C8B-B14F-4D97-AF65-F5344CB8AC3E}">
        <p14:creationId xmlns:p14="http://schemas.microsoft.com/office/powerpoint/2010/main" val="393791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630C63-990E-45AE-9D7D-79304B7DB85A}" type="slidenum">
              <a:rPr lang="en-GB" smtClean="0"/>
              <a:t>3</a:t>
            </a:fld>
            <a:endParaRPr lang="en-GB"/>
          </a:p>
        </p:txBody>
      </p:sp>
    </p:spTree>
    <p:extLst>
      <p:ext uri="{BB962C8B-B14F-4D97-AF65-F5344CB8AC3E}">
        <p14:creationId xmlns:p14="http://schemas.microsoft.com/office/powerpoint/2010/main" val="158953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630C63-990E-45AE-9D7D-79304B7DB85A}" type="slidenum">
              <a:rPr lang="en-GB" smtClean="0"/>
              <a:t>11</a:t>
            </a:fld>
            <a:endParaRPr lang="en-GB"/>
          </a:p>
        </p:txBody>
      </p:sp>
    </p:spTree>
    <p:extLst>
      <p:ext uri="{BB962C8B-B14F-4D97-AF65-F5344CB8AC3E}">
        <p14:creationId xmlns:p14="http://schemas.microsoft.com/office/powerpoint/2010/main" val="224430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Kate </a:t>
            </a:r>
          </a:p>
        </p:txBody>
      </p:sp>
      <p:sp>
        <p:nvSpPr>
          <p:cNvPr id="4" name="Slide Number Placeholder 3"/>
          <p:cNvSpPr>
            <a:spLocks noGrp="1"/>
          </p:cNvSpPr>
          <p:nvPr>
            <p:ph type="sldNum" sz="quarter" idx="5"/>
          </p:nvPr>
        </p:nvSpPr>
        <p:spPr/>
        <p:txBody>
          <a:bodyPr/>
          <a:lstStyle/>
          <a:p>
            <a:fld id="{5E630C63-990E-45AE-9D7D-79304B7DB85A}" type="slidenum">
              <a:rPr lang="en-GB" smtClean="0"/>
              <a:t>29</a:t>
            </a:fld>
            <a:endParaRPr lang="en-GB"/>
          </a:p>
        </p:txBody>
      </p:sp>
    </p:spTree>
    <p:extLst>
      <p:ext uri="{BB962C8B-B14F-4D97-AF65-F5344CB8AC3E}">
        <p14:creationId xmlns:p14="http://schemas.microsoft.com/office/powerpoint/2010/main" val="1556079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Becca</a:t>
            </a:r>
          </a:p>
        </p:txBody>
      </p:sp>
      <p:sp>
        <p:nvSpPr>
          <p:cNvPr id="4" name="Slide Number Placeholder 3"/>
          <p:cNvSpPr>
            <a:spLocks noGrp="1"/>
          </p:cNvSpPr>
          <p:nvPr>
            <p:ph type="sldNum" sz="quarter" idx="5"/>
          </p:nvPr>
        </p:nvSpPr>
        <p:spPr/>
        <p:txBody>
          <a:bodyPr/>
          <a:lstStyle/>
          <a:p>
            <a:fld id="{5E630C63-990E-45AE-9D7D-79304B7DB85A}" type="slidenum">
              <a:rPr lang="en-GB" smtClean="0"/>
              <a:t>30</a:t>
            </a:fld>
            <a:endParaRPr lang="en-GB"/>
          </a:p>
        </p:txBody>
      </p:sp>
    </p:spTree>
    <p:extLst>
      <p:ext uri="{BB962C8B-B14F-4D97-AF65-F5344CB8AC3E}">
        <p14:creationId xmlns:p14="http://schemas.microsoft.com/office/powerpoint/2010/main" val="374022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34C9-09EB-4B79-87BF-810590B0D4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CFD28A-BD43-4F15-91BE-F65AF9AE42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B1C561-6A5C-497B-B0F2-F93A57CABCC0}"/>
              </a:ext>
            </a:extLst>
          </p:cNvPr>
          <p:cNvSpPr>
            <a:spLocks noGrp="1"/>
          </p:cNvSpPr>
          <p:nvPr>
            <p:ph type="dt" sz="half" idx="10"/>
          </p:nvPr>
        </p:nvSpPr>
        <p:spPr/>
        <p:txBody>
          <a:bodyPr/>
          <a:lstStyle/>
          <a:p>
            <a:fld id="{2FE404A9-5E5F-40D2-A355-6FAEA2EE7116}" type="datetimeFigureOut">
              <a:rPr lang="en-GB" smtClean="0"/>
              <a:t>23/09/2024</a:t>
            </a:fld>
            <a:endParaRPr lang="en-GB"/>
          </a:p>
        </p:txBody>
      </p:sp>
      <p:sp>
        <p:nvSpPr>
          <p:cNvPr id="5" name="Footer Placeholder 4">
            <a:extLst>
              <a:ext uri="{FF2B5EF4-FFF2-40B4-BE49-F238E27FC236}">
                <a16:creationId xmlns:a16="http://schemas.microsoft.com/office/drawing/2014/main" id="{2CA4FE3E-DDAB-4949-9602-BC4DFB2C2A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7FACCE-C875-4065-9C30-F634DAE6CD22}"/>
              </a:ext>
            </a:extLst>
          </p:cNvPr>
          <p:cNvSpPr>
            <a:spLocks noGrp="1"/>
          </p:cNvSpPr>
          <p:nvPr>
            <p:ph type="sldNum" sz="quarter" idx="12"/>
          </p:nvPr>
        </p:nvSpPr>
        <p:spPr/>
        <p:txBody>
          <a:bodyPr/>
          <a:lstStyle/>
          <a:p>
            <a:fld id="{5BADE8C1-A373-481D-B507-D9E44B59BCB2}" type="slidenum">
              <a:rPr lang="en-GB" smtClean="0"/>
              <a:t>‹#›</a:t>
            </a:fld>
            <a:endParaRPr lang="en-GB"/>
          </a:p>
        </p:txBody>
      </p:sp>
    </p:spTree>
    <p:extLst>
      <p:ext uri="{BB962C8B-B14F-4D97-AF65-F5344CB8AC3E}">
        <p14:creationId xmlns:p14="http://schemas.microsoft.com/office/powerpoint/2010/main" val="375432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C8770-E31F-4B3F-9CBA-1C238AFED3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19EB7C-0FE4-4CBF-9DE9-66A847A178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15D176-CA15-444B-9429-0554AC7078BC}"/>
              </a:ext>
            </a:extLst>
          </p:cNvPr>
          <p:cNvSpPr>
            <a:spLocks noGrp="1"/>
          </p:cNvSpPr>
          <p:nvPr>
            <p:ph type="dt" sz="half" idx="10"/>
          </p:nvPr>
        </p:nvSpPr>
        <p:spPr/>
        <p:txBody>
          <a:bodyPr/>
          <a:lstStyle/>
          <a:p>
            <a:fld id="{2FE404A9-5E5F-40D2-A355-6FAEA2EE7116}" type="datetimeFigureOut">
              <a:rPr lang="en-GB" smtClean="0"/>
              <a:t>23/09/2024</a:t>
            </a:fld>
            <a:endParaRPr lang="en-GB"/>
          </a:p>
        </p:txBody>
      </p:sp>
      <p:sp>
        <p:nvSpPr>
          <p:cNvPr id="5" name="Footer Placeholder 4">
            <a:extLst>
              <a:ext uri="{FF2B5EF4-FFF2-40B4-BE49-F238E27FC236}">
                <a16:creationId xmlns:a16="http://schemas.microsoft.com/office/drawing/2014/main" id="{3054240A-C60D-4596-8940-6452359D3F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8C5B61-B5BA-4E60-A90F-A4A73383CDAE}"/>
              </a:ext>
            </a:extLst>
          </p:cNvPr>
          <p:cNvSpPr>
            <a:spLocks noGrp="1"/>
          </p:cNvSpPr>
          <p:nvPr>
            <p:ph type="sldNum" sz="quarter" idx="12"/>
          </p:nvPr>
        </p:nvSpPr>
        <p:spPr/>
        <p:txBody>
          <a:bodyPr/>
          <a:lstStyle/>
          <a:p>
            <a:fld id="{5BADE8C1-A373-481D-B507-D9E44B59BCB2}" type="slidenum">
              <a:rPr lang="en-GB" smtClean="0"/>
              <a:t>‹#›</a:t>
            </a:fld>
            <a:endParaRPr lang="en-GB"/>
          </a:p>
        </p:txBody>
      </p:sp>
    </p:spTree>
    <p:extLst>
      <p:ext uri="{BB962C8B-B14F-4D97-AF65-F5344CB8AC3E}">
        <p14:creationId xmlns:p14="http://schemas.microsoft.com/office/powerpoint/2010/main" val="78875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AEC07B-F63D-40D9-B2A6-DBEB0A6F4D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3DDCB9-587D-42C6-95DF-DE66212AA1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6B8B23-723A-4B04-9F19-AE2ABA97F089}"/>
              </a:ext>
            </a:extLst>
          </p:cNvPr>
          <p:cNvSpPr>
            <a:spLocks noGrp="1"/>
          </p:cNvSpPr>
          <p:nvPr>
            <p:ph type="dt" sz="half" idx="10"/>
          </p:nvPr>
        </p:nvSpPr>
        <p:spPr/>
        <p:txBody>
          <a:bodyPr/>
          <a:lstStyle/>
          <a:p>
            <a:fld id="{2FE404A9-5E5F-40D2-A355-6FAEA2EE7116}" type="datetimeFigureOut">
              <a:rPr lang="en-GB" smtClean="0"/>
              <a:t>23/09/2024</a:t>
            </a:fld>
            <a:endParaRPr lang="en-GB"/>
          </a:p>
        </p:txBody>
      </p:sp>
      <p:sp>
        <p:nvSpPr>
          <p:cNvPr id="5" name="Footer Placeholder 4">
            <a:extLst>
              <a:ext uri="{FF2B5EF4-FFF2-40B4-BE49-F238E27FC236}">
                <a16:creationId xmlns:a16="http://schemas.microsoft.com/office/drawing/2014/main" id="{5585A5B7-B92C-45CC-B861-C3ACDD62B2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F2CE34-C631-4086-B421-6393B60BCDEF}"/>
              </a:ext>
            </a:extLst>
          </p:cNvPr>
          <p:cNvSpPr>
            <a:spLocks noGrp="1"/>
          </p:cNvSpPr>
          <p:nvPr>
            <p:ph type="sldNum" sz="quarter" idx="12"/>
          </p:nvPr>
        </p:nvSpPr>
        <p:spPr/>
        <p:txBody>
          <a:bodyPr/>
          <a:lstStyle/>
          <a:p>
            <a:fld id="{5BADE8C1-A373-481D-B507-D9E44B59BCB2}" type="slidenum">
              <a:rPr lang="en-GB" smtClean="0"/>
              <a:t>‹#›</a:t>
            </a:fld>
            <a:endParaRPr lang="en-GB"/>
          </a:p>
        </p:txBody>
      </p:sp>
    </p:spTree>
    <p:extLst>
      <p:ext uri="{BB962C8B-B14F-4D97-AF65-F5344CB8AC3E}">
        <p14:creationId xmlns:p14="http://schemas.microsoft.com/office/powerpoint/2010/main" val="22149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7AD63-8454-47A8-ADC9-9B1C3E5A7D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7D3130-ED9A-4B64-B684-B870CF64A5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122F56-68AD-4A38-936A-1FB2ADED2CEC}"/>
              </a:ext>
            </a:extLst>
          </p:cNvPr>
          <p:cNvSpPr>
            <a:spLocks noGrp="1"/>
          </p:cNvSpPr>
          <p:nvPr>
            <p:ph type="dt" sz="half" idx="10"/>
          </p:nvPr>
        </p:nvSpPr>
        <p:spPr/>
        <p:txBody>
          <a:bodyPr/>
          <a:lstStyle/>
          <a:p>
            <a:fld id="{2FE404A9-5E5F-40D2-A355-6FAEA2EE7116}" type="datetimeFigureOut">
              <a:rPr lang="en-GB" smtClean="0"/>
              <a:t>23/09/2024</a:t>
            </a:fld>
            <a:endParaRPr lang="en-GB"/>
          </a:p>
        </p:txBody>
      </p:sp>
      <p:sp>
        <p:nvSpPr>
          <p:cNvPr id="5" name="Footer Placeholder 4">
            <a:extLst>
              <a:ext uri="{FF2B5EF4-FFF2-40B4-BE49-F238E27FC236}">
                <a16:creationId xmlns:a16="http://schemas.microsoft.com/office/drawing/2014/main" id="{4787C069-0224-4ECF-94DB-FC4FA43DC3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2E75F4-44EF-4E44-AAA1-6D109B228A7F}"/>
              </a:ext>
            </a:extLst>
          </p:cNvPr>
          <p:cNvSpPr>
            <a:spLocks noGrp="1"/>
          </p:cNvSpPr>
          <p:nvPr>
            <p:ph type="sldNum" sz="quarter" idx="12"/>
          </p:nvPr>
        </p:nvSpPr>
        <p:spPr/>
        <p:txBody>
          <a:bodyPr/>
          <a:lstStyle/>
          <a:p>
            <a:fld id="{5BADE8C1-A373-481D-B507-D9E44B59BCB2}" type="slidenum">
              <a:rPr lang="en-GB" smtClean="0"/>
              <a:t>‹#›</a:t>
            </a:fld>
            <a:endParaRPr lang="en-GB"/>
          </a:p>
        </p:txBody>
      </p:sp>
    </p:spTree>
    <p:extLst>
      <p:ext uri="{BB962C8B-B14F-4D97-AF65-F5344CB8AC3E}">
        <p14:creationId xmlns:p14="http://schemas.microsoft.com/office/powerpoint/2010/main" val="3962111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6040-0B7E-402B-84A8-1C099B6DAB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0D1D93-0FD2-4872-BB95-19495FA31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772D0C-37DA-4453-861B-413DB4BE6E4C}"/>
              </a:ext>
            </a:extLst>
          </p:cNvPr>
          <p:cNvSpPr>
            <a:spLocks noGrp="1"/>
          </p:cNvSpPr>
          <p:nvPr>
            <p:ph type="dt" sz="half" idx="10"/>
          </p:nvPr>
        </p:nvSpPr>
        <p:spPr/>
        <p:txBody>
          <a:bodyPr/>
          <a:lstStyle/>
          <a:p>
            <a:fld id="{2FE404A9-5E5F-40D2-A355-6FAEA2EE7116}" type="datetimeFigureOut">
              <a:rPr lang="en-GB" smtClean="0"/>
              <a:t>23/09/2024</a:t>
            </a:fld>
            <a:endParaRPr lang="en-GB"/>
          </a:p>
        </p:txBody>
      </p:sp>
      <p:sp>
        <p:nvSpPr>
          <p:cNvPr id="5" name="Footer Placeholder 4">
            <a:extLst>
              <a:ext uri="{FF2B5EF4-FFF2-40B4-BE49-F238E27FC236}">
                <a16:creationId xmlns:a16="http://schemas.microsoft.com/office/drawing/2014/main" id="{3B1F4FA5-06E0-4038-B959-FB8F417EC3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82B423-2516-4509-AF94-DCE413682DBD}"/>
              </a:ext>
            </a:extLst>
          </p:cNvPr>
          <p:cNvSpPr>
            <a:spLocks noGrp="1"/>
          </p:cNvSpPr>
          <p:nvPr>
            <p:ph type="sldNum" sz="quarter" idx="12"/>
          </p:nvPr>
        </p:nvSpPr>
        <p:spPr/>
        <p:txBody>
          <a:bodyPr/>
          <a:lstStyle/>
          <a:p>
            <a:fld id="{5BADE8C1-A373-481D-B507-D9E44B59BCB2}" type="slidenum">
              <a:rPr lang="en-GB" smtClean="0"/>
              <a:t>‹#›</a:t>
            </a:fld>
            <a:endParaRPr lang="en-GB"/>
          </a:p>
        </p:txBody>
      </p:sp>
    </p:spTree>
    <p:extLst>
      <p:ext uri="{BB962C8B-B14F-4D97-AF65-F5344CB8AC3E}">
        <p14:creationId xmlns:p14="http://schemas.microsoft.com/office/powerpoint/2010/main" val="50661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FAC4-9A17-47F5-A332-91EC4A3696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7192CD-AFBB-47C7-8037-1E53AAE35A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20B9BA-1A51-426E-94E2-CE553F8B76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E978EE-9479-43D3-A393-0E8212A38599}"/>
              </a:ext>
            </a:extLst>
          </p:cNvPr>
          <p:cNvSpPr>
            <a:spLocks noGrp="1"/>
          </p:cNvSpPr>
          <p:nvPr>
            <p:ph type="dt" sz="half" idx="10"/>
          </p:nvPr>
        </p:nvSpPr>
        <p:spPr/>
        <p:txBody>
          <a:bodyPr/>
          <a:lstStyle/>
          <a:p>
            <a:fld id="{2FE404A9-5E5F-40D2-A355-6FAEA2EE7116}" type="datetimeFigureOut">
              <a:rPr lang="en-GB" smtClean="0"/>
              <a:t>23/09/2024</a:t>
            </a:fld>
            <a:endParaRPr lang="en-GB"/>
          </a:p>
        </p:txBody>
      </p:sp>
      <p:sp>
        <p:nvSpPr>
          <p:cNvPr id="6" name="Footer Placeholder 5">
            <a:extLst>
              <a:ext uri="{FF2B5EF4-FFF2-40B4-BE49-F238E27FC236}">
                <a16:creationId xmlns:a16="http://schemas.microsoft.com/office/drawing/2014/main" id="{FB168CAA-0703-40F0-9D83-BD19AFA4F1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BAFC63-329F-4825-A872-54720816FD0A}"/>
              </a:ext>
            </a:extLst>
          </p:cNvPr>
          <p:cNvSpPr>
            <a:spLocks noGrp="1"/>
          </p:cNvSpPr>
          <p:nvPr>
            <p:ph type="sldNum" sz="quarter" idx="12"/>
          </p:nvPr>
        </p:nvSpPr>
        <p:spPr/>
        <p:txBody>
          <a:bodyPr/>
          <a:lstStyle/>
          <a:p>
            <a:fld id="{5BADE8C1-A373-481D-B507-D9E44B59BCB2}" type="slidenum">
              <a:rPr lang="en-GB" smtClean="0"/>
              <a:t>‹#›</a:t>
            </a:fld>
            <a:endParaRPr lang="en-GB"/>
          </a:p>
        </p:txBody>
      </p:sp>
    </p:spTree>
    <p:extLst>
      <p:ext uri="{BB962C8B-B14F-4D97-AF65-F5344CB8AC3E}">
        <p14:creationId xmlns:p14="http://schemas.microsoft.com/office/powerpoint/2010/main" val="373591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A247-166D-4DD4-AEC5-F17E1B81DE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3FD2D4-9060-4A98-A5A9-E76BEBBC2F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06ED87-F1FD-4AA5-9A24-818A79B8D6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F10D71-5709-4DB5-97E7-CDF83282A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E539C9-E33B-4DAA-A6F2-353D7C4244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C3619C-B248-4127-9192-B10086BAD663}"/>
              </a:ext>
            </a:extLst>
          </p:cNvPr>
          <p:cNvSpPr>
            <a:spLocks noGrp="1"/>
          </p:cNvSpPr>
          <p:nvPr>
            <p:ph type="dt" sz="half" idx="10"/>
          </p:nvPr>
        </p:nvSpPr>
        <p:spPr/>
        <p:txBody>
          <a:bodyPr/>
          <a:lstStyle/>
          <a:p>
            <a:fld id="{2FE404A9-5E5F-40D2-A355-6FAEA2EE7116}" type="datetimeFigureOut">
              <a:rPr lang="en-GB" smtClean="0"/>
              <a:t>23/09/2024</a:t>
            </a:fld>
            <a:endParaRPr lang="en-GB"/>
          </a:p>
        </p:txBody>
      </p:sp>
      <p:sp>
        <p:nvSpPr>
          <p:cNvPr id="8" name="Footer Placeholder 7">
            <a:extLst>
              <a:ext uri="{FF2B5EF4-FFF2-40B4-BE49-F238E27FC236}">
                <a16:creationId xmlns:a16="http://schemas.microsoft.com/office/drawing/2014/main" id="{64BD0431-5F7C-40CA-BF5F-88D7075F6A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A12505-18B5-4202-A604-E25446AABBCD}"/>
              </a:ext>
            </a:extLst>
          </p:cNvPr>
          <p:cNvSpPr>
            <a:spLocks noGrp="1"/>
          </p:cNvSpPr>
          <p:nvPr>
            <p:ph type="sldNum" sz="quarter" idx="12"/>
          </p:nvPr>
        </p:nvSpPr>
        <p:spPr/>
        <p:txBody>
          <a:bodyPr/>
          <a:lstStyle/>
          <a:p>
            <a:fld id="{5BADE8C1-A373-481D-B507-D9E44B59BCB2}" type="slidenum">
              <a:rPr lang="en-GB" smtClean="0"/>
              <a:t>‹#›</a:t>
            </a:fld>
            <a:endParaRPr lang="en-GB"/>
          </a:p>
        </p:txBody>
      </p:sp>
    </p:spTree>
    <p:extLst>
      <p:ext uri="{BB962C8B-B14F-4D97-AF65-F5344CB8AC3E}">
        <p14:creationId xmlns:p14="http://schemas.microsoft.com/office/powerpoint/2010/main" val="300835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25E78-A63F-44E4-9C92-0E33FB3FB8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EA9891-C513-4C1D-A35A-1EC2BCA6BA09}"/>
              </a:ext>
            </a:extLst>
          </p:cNvPr>
          <p:cNvSpPr>
            <a:spLocks noGrp="1"/>
          </p:cNvSpPr>
          <p:nvPr>
            <p:ph type="dt" sz="half" idx="10"/>
          </p:nvPr>
        </p:nvSpPr>
        <p:spPr/>
        <p:txBody>
          <a:bodyPr/>
          <a:lstStyle/>
          <a:p>
            <a:fld id="{2FE404A9-5E5F-40D2-A355-6FAEA2EE7116}" type="datetimeFigureOut">
              <a:rPr lang="en-GB" smtClean="0"/>
              <a:t>23/09/2024</a:t>
            </a:fld>
            <a:endParaRPr lang="en-GB"/>
          </a:p>
        </p:txBody>
      </p:sp>
      <p:sp>
        <p:nvSpPr>
          <p:cNvPr id="4" name="Footer Placeholder 3">
            <a:extLst>
              <a:ext uri="{FF2B5EF4-FFF2-40B4-BE49-F238E27FC236}">
                <a16:creationId xmlns:a16="http://schemas.microsoft.com/office/drawing/2014/main" id="{CF46FADD-39A6-4C5D-8857-A860FCAB21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A8015F-328D-419F-83B0-A9A8AB7287A5}"/>
              </a:ext>
            </a:extLst>
          </p:cNvPr>
          <p:cNvSpPr>
            <a:spLocks noGrp="1"/>
          </p:cNvSpPr>
          <p:nvPr>
            <p:ph type="sldNum" sz="quarter" idx="12"/>
          </p:nvPr>
        </p:nvSpPr>
        <p:spPr/>
        <p:txBody>
          <a:bodyPr/>
          <a:lstStyle/>
          <a:p>
            <a:fld id="{5BADE8C1-A373-481D-B507-D9E44B59BCB2}" type="slidenum">
              <a:rPr lang="en-GB" smtClean="0"/>
              <a:t>‹#›</a:t>
            </a:fld>
            <a:endParaRPr lang="en-GB"/>
          </a:p>
        </p:txBody>
      </p:sp>
    </p:spTree>
    <p:extLst>
      <p:ext uri="{BB962C8B-B14F-4D97-AF65-F5344CB8AC3E}">
        <p14:creationId xmlns:p14="http://schemas.microsoft.com/office/powerpoint/2010/main" val="151261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BD9B3A-2C63-40B9-BFA9-CF1D36EE2F9B}"/>
              </a:ext>
            </a:extLst>
          </p:cNvPr>
          <p:cNvSpPr>
            <a:spLocks noGrp="1"/>
          </p:cNvSpPr>
          <p:nvPr>
            <p:ph type="dt" sz="half" idx="10"/>
          </p:nvPr>
        </p:nvSpPr>
        <p:spPr/>
        <p:txBody>
          <a:bodyPr/>
          <a:lstStyle/>
          <a:p>
            <a:fld id="{2FE404A9-5E5F-40D2-A355-6FAEA2EE7116}" type="datetimeFigureOut">
              <a:rPr lang="en-GB" smtClean="0"/>
              <a:t>23/09/2024</a:t>
            </a:fld>
            <a:endParaRPr lang="en-GB"/>
          </a:p>
        </p:txBody>
      </p:sp>
      <p:sp>
        <p:nvSpPr>
          <p:cNvPr id="3" name="Footer Placeholder 2">
            <a:extLst>
              <a:ext uri="{FF2B5EF4-FFF2-40B4-BE49-F238E27FC236}">
                <a16:creationId xmlns:a16="http://schemas.microsoft.com/office/drawing/2014/main" id="{E82FDC60-A6BB-41A0-90CE-0D6C59612F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5D3164-18C5-4BB7-A739-7072CBCA6727}"/>
              </a:ext>
            </a:extLst>
          </p:cNvPr>
          <p:cNvSpPr>
            <a:spLocks noGrp="1"/>
          </p:cNvSpPr>
          <p:nvPr>
            <p:ph type="sldNum" sz="quarter" idx="12"/>
          </p:nvPr>
        </p:nvSpPr>
        <p:spPr/>
        <p:txBody>
          <a:bodyPr/>
          <a:lstStyle/>
          <a:p>
            <a:fld id="{5BADE8C1-A373-481D-B507-D9E44B59BCB2}" type="slidenum">
              <a:rPr lang="en-GB" smtClean="0"/>
              <a:t>‹#›</a:t>
            </a:fld>
            <a:endParaRPr lang="en-GB"/>
          </a:p>
        </p:txBody>
      </p:sp>
    </p:spTree>
    <p:extLst>
      <p:ext uri="{BB962C8B-B14F-4D97-AF65-F5344CB8AC3E}">
        <p14:creationId xmlns:p14="http://schemas.microsoft.com/office/powerpoint/2010/main" val="1707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40932-78CD-4394-A5D9-2DFAFA28D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C55CDD-12FE-4AD0-AFBF-512AC733F4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65D0A0-699D-4C72-B4F6-7C489EF17F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EC38E5-3EE9-491F-B69E-103680929505}"/>
              </a:ext>
            </a:extLst>
          </p:cNvPr>
          <p:cNvSpPr>
            <a:spLocks noGrp="1"/>
          </p:cNvSpPr>
          <p:nvPr>
            <p:ph type="dt" sz="half" idx="10"/>
          </p:nvPr>
        </p:nvSpPr>
        <p:spPr/>
        <p:txBody>
          <a:bodyPr/>
          <a:lstStyle/>
          <a:p>
            <a:fld id="{2FE404A9-5E5F-40D2-A355-6FAEA2EE7116}" type="datetimeFigureOut">
              <a:rPr lang="en-GB" smtClean="0"/>
              <a:t>23/09/2024</a:t>
            </a:fld>
            <a:endParaRPr lang="en-GB"/>
          </a:p>
        </p:txBody>
      </p:sp>
      <p:sp>
        <p:nvSpPr>
          <p:cNvPr id="6" name="Footer Placeholder 5">
            <a:extLst>
              <a:ext uri="{FF2B5EF4-FFF2-40B4-BE49-F238E27FC236}">
                <a16:creationId xmlns:a16="http://schemas.microsoft.com/office/drawing/2014/main" id="{FBD4507D-9011-403B-8DB4-06A070337E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70F865-9E2D-400B-B793-35CC5F9385B1}"/>
              </a:ext>
            </a:extLst>
          </p:cNvPr>
          <p:cNvSpPr>
            <a:spLocks noGrp="1"/>
          </p:cNvSpPr>
          <p:nvPr>
            <p:ph type="sldNum" sz="quarter" idx="12"/>
          </p:nvPr>
        </p:nvSpPr>
        <p:spPr/>
        <p:txBody>
          <a:bodyPr/>
          <a:lstStyle/>
          <a:p>
            <a:fld id="{5BADE8C1-A373-481D-B507-D9E44B59BCB2}" type="slidenum">
              <a:rPr lang="en-GB" smtClean="0"/>
              <a:t>‹#›</a:t>
            </a:fld>
            <a:endParaRPr lang="en-GB"/>
          </a:p>
        </p:txBody>
      </p:sp>
    </p:spTree>
    <p:extLst>
      <p:ext uri="{BB962C8B-B14F-4D97-AF65-F5344CB8AC3E}">
        <p14:creationId xmlns:p14="http://schemas.microsoft.com/office/powerpoint/2010/main" val="200634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989F-D4E4-4EFD-8E59-BACA50C98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92D459-48BB-43EC-BBDA-D4F044A738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48747F3-9A1F-466C-AF2E-403EEB25F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02E578-8F87-42FB-A5EF-CC25C59B51C8}"/>
              </a:ext>
            </a:extLst>
          </p:cNvPr>
          <p:cNvSpPr>
            <a:spLocks noGrp="1"/>
          </p:cNvSpPr>
          <p:nvPr>
            <p:ph type="dt" sz="half" idx="10"/>
          </p:nvPr>
        </p:nvSpPr>
        <p:spPr/>
        <p:txBody>
          <a:bodyPr/>
          <a:lstStyle/>
          <a:p>
            <a:fld id="{2FE404A9-5E5F-40D2-A355-6FAEA2EE7116}" type="datetimeFigureOut">
              <a:rPr lang="en-GB" smtClean="0"/>
              <a:t>23/09/2024</a:t>
            </a:fld>
            <a:endParaRPr lang="en-GB"/>
          </a:p>
        </p:txBody>
      </p:sp>
      <p:sp>
        <p:nvSpPr>
          <p:cNvPr id="6" name="Footer Placeholder 5">
            <a:extLst>
              <a:ext uri="{FF2B5EF4-FFF2-40B4-BE49-F238E27FC236}">
                <a16:creationId xmlns:a16="http://schemas.microsoft.com/office/drawing/2014/main" id="{0DC62193-7215-43D0-BF2A-B7330BD39A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6DE645-F9B2-4671-B6DB-F859C7F1BC6A}"/>
              </a:ext>
            </a:extLst>
          </p:cNvPr>
          <p:cNvSpPr>
            <a:spLocks noGrp="1"/>
          </p:cNvSpPr>
          <p:nvPr>
            <p:ph type="sldNum" sz="quarter" idx="12"/>
          </p:nvPr>
        </p:nvSpPr>
        <p:spPr/>
        <p:txBody>
          <a:bodyPr/>
          <a:lstStyle/>
          <a:p>
            <a:fld id="{5BADE8C1-A373-481D-B507-D9E44B59BCB2}" type="slidenum">
              <a:rPr lang="en-GB" smtClean="0"/>
              <a:t>‹#›</a:t>
            </a:fld>
            <a:endParaRPr lang="en-GB"/>
          </a:p>
        </p:txBody>
      </p:sp>
    </p:spTree>
    <p:extLst>
      <p:ext uri="{BB962C8B-B14F-4D97-AF65-F5344CB8AC3E}">
        <p14:creationId xmlns:p14="http://schemas.microsoft.com/office/powerpoint/2010/main" val="12878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accent1">
                <a:lumMod val="60000"/>
                <a:lumOff val="4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AEE50E-D4E9-46A1-BFEE-2EC8DFDF5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62DBBB-D873-4E0C-98CB-C5F213FF74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C3046F-650F-44CA-9912-BCB845A6BB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404A9-5E5F-40D2-A355-6FAEA2EE7116}" type="datetimeFigureOut">
              <a:rPr lang="en-GB" smtClean="0"/>
              <a:t>23/09/2024</a:t>
            </a:fld>
            <a:endParaRPr lang="en-GB"/>
          </a:p>
        </p:txBody>
      </p:sp>
      <p:sp>
        <p:nvSpPr>
          <p:cNvPr id="5" name="Footer Placeholder 4">
            <a:extLst>
              <a:ext uri="{FF2B5EF4-FFF2-40B4-BE49-F238E27FC236}">
                <a16:creationId xmlns:a16="http://schemas.microsoft.com/office/drawing/2014/main" id="{4054C86A-5B53-4438-B283-DAE964DAF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3D7863-7148-42FD-8FE3-16075FB3C6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DE8C1-A373-481D-B507-D9E44B59BCB2}" type="slidenum">
              <a:rPr lang="en-GB" smtClean="0"/>
              <a:t>‹#›</a:t>
            </a:fld>
            <a:endParaRPr lang="en-GB"/>
          </a:p>
        </p:txBody>
      </p:sp>
    </p:spTree>
    <p:extLst>
      <p:ext uri="{BB962C8B-B14F-4D97-AF65-F5344CB8AC3E}">
        <p14:creationId xmlns:p14="http://schemas.microsoft.com/office/powerpoint/2010/main" val="7740463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1.wmf"/><Relationship Id="rId4" Type="http://schemas.openxmlformats.org/officeDocument/2006/relationships/image" Target="../media/image20.jpe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hyperlink" Target="https://advertorial.immediate.co.uk/madeformums/lego-duplo/take-10-to-play/"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hyperlink" Target="https://www.bbc.co.uk/iplayer/episodes/b01cz0p1/alphablocks?scrlybrkr=67c1bdcb"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hyperlink" Target="https://www.youtube.com/watch?v=BqhXUW_v-1s"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hyperlink" Target="https://www.online-stopwatch.com/chance-games/roll-a-dice/" TargetMode="External"/><Relationship Id="rId2" Type="http://schemas.openxmlformats.org/officeDocument/2006/relationships/hyperlink" Target="https://www.bbc.co.uk/iplayer/episodes/b08bzfnh/numberblocks?scrlybrkr=67c1bdcb"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wmf"/></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0.png"/><Relationship Id="rId3" Type="http://schemas.openxmlformats.org/officeDocument/2006/relationships/image" Target="../media/image46.png"/><Relationship Id="rId21" Type="http://schemas.openxmlformats.org/officeDocument/2006/relationships/image" Target="../media/image63.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1.wmf"/><Relationship Id="rId2" Type="http://schemas.openxmlformats.org/officeDocument/2006/relationships/image" Target="../media/image45.png"/><Relationship Id="rId16" Type="http://schemas.openxmlformats.org/officeDocument/2006/relationships/image" Target="../media/image59.png"/><Relationship Id="rId20"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1.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w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19569"/>
            <a:ext cx="7772400" cy="1470025"/>
          </a:xfrm>
        </p:spPr>
        <p:txBody>
          <a:bodyPr>
            <a:normAutofit fontScale="90000"/>
          </a:bodyPr>
          <a:lstStyle/>
          <a:p>
            <a:r>
              <a:rPr lang="en-GB" dirty="0">
                <a:solidFill>
                  <a:srgbClr val="0033CC"/>
                </a:solidFill>
                <a:latin typeface="Maiandra GD" panose="020E0502030308020204" pitchFamily="34" charset="0"/>
              </a:rPr>
              <a:t>St Paul’s Church of England Combined School and Nursery</a:t>
            </a:r>
          </a:p>
        </p:txBody>
      </p:sp>
      <p:sp>
        <p:nvSpPr>
          <p:cNvPr id="3" name="Subtitle 2"/>
          <p:cNvSpPr>
            <a:spLocks noGrp="1"/>
          </p:cNvSpPr>
          <p:nvPr>
            <p:ph type="subTitle" idx="1"/>
          </p:nvPr>
        </p:nvSpPr>
        <p:spPr>
          <a:xfrm>
            <a:off x="1524000" y="6019056"/>
            <a:ext cx="9144000" cy="838944"/>
          </a:xfrm>
        </p:spPr>
        <p:txBody>
          <a:bodyPr/>
          <a:lstStyle/>
          <a:p>
            <a:r>
              <a:rPr lang="en-GB" dirty="0">
                <a:latin typeface="Maiandra GD" panose="020E0502030308020204" pitchFamily="34" charset="0"/>
              </a:rPr>
              <a:t>Growing in Strength, Wisdom and Faith</a:t>
            </a:r>
          </a:p>
        </p:txBody>
      </p:sp>
      <p:pic>
        <p:nvPicPr>
          <p:cNvPr id="4" name="Picture 3" descr="SHIEL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4932" y="2567045"/>
            <a:ext cx="2234154" cy="2121031"/>
          </a:xfrm>
          <a:prstGeom prst="rect">
            <a:avLst/>
          </a:prstGeom>
          <a:noFill/>
        </p:spPr>
      </p:pic>
      <p:sp>
        <p:nvSpPr>
          <p:cNvPr id="5" name="Rectangle 4">
            <a:extLst>
              <a:ext uri="{FF2B5EF4-FFF2-40B4-BE49-F238E27FC236}">
                <a16:creationId xmlns:a16="http://schemas.microsoft.com/office/drawing/2014/main" id="{B9BF8D44-C3D8-412C-A937-08037D8C3B2D}"/>
              </a:ext>
            </a:extLst>
          </p:cNvPr>
          <p:cNvSpPr/>
          <p:nvPr/>
        </p:nvSpPr>
        <p:spPr>
          <a:xfrm>
            <a:off x="2281288" y="4652661"/>
            <a:ext cx="7541442" cy="1200329"/>
          </a:xfrm>
          <a:prstGeom prst="rect">
            <a:avLst/>
          </a:prstGeom>
        </p:spPr>
        <p:txBody>
          <a:bodyPr wrap="square" lIns="91440" tIns="45720" rIns="91440" bIns="45720" anchor="t">
            <a:spAutoFit/>
          </a:bodyPr>
          <a:lstStyle/>
          <a:p>
            <a:pPr algn="ctr"/>
            <a:r>
              <a:rPr lang="en-GB" sz="4000" dirty="0"/>
              <a:t>Meet the Teacher evening</a:t>
            </a:r>
          </a:p>
          <a:p>
            <a:pPr algn="ctr"/>
            <a:r>
              <a:rPr lang="en-GB" sz="3200" dirty="0"/>
              <a:t>Monday 16</a:t>
            </a:r>
            <a:r>
              <a:rPr lang="en-GB" sz="3200" baseline="30000" dirty="0"/>
              <a:t>th</a:t>
            </a:r>
            <a:r>
              <a:rPr lang="en-GB" sz="3200" dirty="0"/>
              <a:t> </a:t>
            </a:r>
            <a:r>
              <a:rPr lang="en-GB" sz="2400" dirty="0"/>
              <a:t> </a:t>
            </a:r>
            <a:r>
              <a:rPr lang="en-GB" sz="3200" dirty="0"/>
              <a:t>September 2024</a:t>
            </a:r>
            <a:endParaRPr lang="en-GB" sz="3200" dirty="0">
              <a:cs typeface="Calibri"/>
            </a:endParaRPr>
          </a:p>
        </p:txBody>
      </p:sp>
    </p:spTree>
    <p:extLst>
      <p:ext uri="{BB962C8B-B14F-4D97-AF65-F5344CB8AC3E}">
        <p14:creationId xmlns:p14="http://schemas.microsoft.com/office/powerpoint/2010/main" val="3602023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119C-B0D0-4BBE-9124-E0AEDF8F79C3}"/>
              </a:ext>
            </a:extLst>
          </p:cNvPr>
          <p:cNvSpPr>
            <a:spLocks noGrp="1"/>
          </p:cNvSpPr>
          <p:nvPr>
            <p:ph type="title"/>
          </p:nvPr>
        </p:nvSpPr>
        <p:spPr/>
        <p:txBody>
          <a:bodyPr/>
          <a:lstStyle/>
          <a:p>
            <a:r>
              <a:rPr lang="en-GB" dirty="0"/>
              <a:t>Dojo Demo</a:t>
            </a:r>
          </a:p>
        </p:txBody>
      </p:sp>
      <p:sp>
        <p:nvSpPr>
          <p:cNvPr id="3" name="Content Placeholder 2">
            <a:extLst>
              <a:ext uri="{FF2B5EF4-FFF2-40B4-BE49-F238E27FC236}">
                <a16:creationId xmlns:a16="http://schemas.microsoft.com/office/drawing/2014/main" id="{75C716A3-AFF9-43ED-A7DF-31CE034ED27F}"/>
              </a:ext>
            </a:extLst>
          </p:cNvPr>
          <p:cNvSpPr>
            <a:spLocks noGrp="1"/>
          </p:cNvSpPr>
          <p:nvPr>
            <p:ph idx="1"/>
          </p:nvPr>
        </p:nvSpPr>
        <p:spPr/>
        <p:txBody>
          <a:bodyPr/>
          <a:lstStyle/>
          <a:p>
            <a:r>
              <a:rPr lang="en-GB" dirty="0"/>
              <a:t>Go onto the logo on the top left hand corner.</a:t>
            </a:r>
          </a:p>
          <a:p>
            <a:r>
              <a:rPr lang="en-GB" dirty="0"/>
              <a:t>Choose your child’s profile.</a:t>
            </a:r>
          </a:p>
          <a:p>
            <a:endParaRPr lang="en-GB" dirty="0"/>
          </a:p>
          <a:p>
            <a:endParaRPr lang="en-GB" dirty="0"/>
          </a:p>
        </p:txBody>
      </p:sp>
      <p:pic>
        <p:nvPicPr>
          <p:cNvPr id="5" name="Picture 4" descr="SHIELD">
            <a:extLst>
              <a:ext uri="{FF2B5EF4-FFF2-40B4-BE49-F238E27FC236}">
                <a16:creationId xmlns:a16="http://schemas.microsoft.com/office/drawing/2014/main" id="{37041534-C0E0-4577-982C-8075BE3DF6E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7261" y="6072972"/>
            <a:ext cx="576064" cy="658683"/>
          </a:xfrm>
          <a:prstGeom prst="rect">
            <a:avLst/>
          </a:prstGeom>
          <a:noFill/>
        </p:spPr>
      </p:pic>
      <p:pic>
        <p:nvPicPr>
          <p:cNvPr id="6" name="Picture 5">
            <a:extLst>
              <a:ext uri="{FF2B5EF4-FFF2-40B4-BE49-F238E27FC236}">
                <a16:creationId xmlns:a16="http://schemas.microsoft.com/office/drawing/2014/main" id="{274E0ACA-4D65-4EA0-BAD3-B5EF92F284AE}"/>
              </a:ext>
            </a:extLst>
          </p:cNvPr>
          <p:cNvPicPr>
            <a:picLocks noChangeAspect="1"/>
          </p:cNvPicPr>
          <p:nvPr/>
        </p:nvPicPr>
        <p:blipFill rotWithShape="1">
          <a:blip r:embed="rId3"/>
          <a:srcRect b="56417"/>
          <a:stretch/>
        </p:blipFill>
        <p:spPr>
          <a:xfrm>
            <a:off x="8044586" y="195333"/>
            <a:ext cx="3173368" cy="2990710"/>
          </a:xfrm>
          <a:prstGeom prst="rect">
            <a:avLst/>
          </a:prstGeom>
        </p:spPr>
      </p:pic>
      <p:sp>
        <p:nvSpPr>
          <p:cNvPr id="7" name="Oval 6">
            <a:extLst>
              <a:ext uri="{FF2B5EF4-FFF2-40B4-BE49-F238E27FC236}">
                <a16:creationId xmlns:a16="http://schemas.microsoft.com/office/drawing/2014/main" id="{8EDB421F-79C6-4165-B8CF-2162B9CF8820}"/>
              </a:ext>
            </a:extLst>
          </p:cNvPr>
          <p:cNvSpPr/>
          <p:nvPr/>
        </p:nvSpPr>
        <p:spPr>
          <a:xfrm>
            <a:off x="7908740" y="365125"/>
            <a:ext cx="788894" cy="7888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53F885D-8162-44D8-B75F-A970D8181580}"/>
              </a:ext>
            </a:extLst>
          </p:cNvPr>
          <p:cNvPicPr>
            <a:picLocks noChangeAspect="1"/>
          </p:cNvPicPr>
          <p:nvPr/>
        </p:nvPicPr>
        <p:blipFill rotWithShape="1">
          <a:blip r:embed="rId4"/>
          <a:srcRect b="43006"/>
          <a:stretch/>
        </p:blipFill>
        <p:spPr>
          <a:xfrm>
            <a:off x="522214" y="2823043"/>
            <a:ext cx="3168981" cy="3908612"/>
          </a:xfrm>
          <a:prstGeom prst="rect">
            <a:avLst/>
          </a:prstGeom>
        </p:spPr>
      </p:pic>
      <p:sp>
        <p:nvSpPr>
          <p:cNvPr id="9" name="TextBox 8">
            <a:extLst>
              <a:ext uri="{FF2B5EF4-FFF2-40B4-BE49-F238E27FC236}">
                <a16:creationId xmlns:a16="http://schemas.microsoft.com/office/drawing/2014/main" id="{F4A4D639-07A9-471D-999E-1A1326699CC6}"/>
              </a:ext>
            </a:extLst>
          </p:cNvPr>
          <p:cNvSpPr txBox="1"/>
          <p:nvPr/>
        </p:nvSpPr>
        <p:spPr>
          <a:xfrm>
            <a:off x="4147415" y="3429000"/>
            <a:ext cx="6197856" cy="1661993"/>
          </a:xfrm>
          <a:prstGeom prst="rect">
            <a:avLst/>
          </a:prstGeom>
          <a:noFill/>
        </p:spPr>
        <p:txBody>
          <a:bodyPr wrap="square" rtlCol="0">
            <a:spAutoFit/>
          </a:bodyPr>
          <a:lstStyle/>
          <a:p>
            <a:pPr marL="457200" indent="-457200">
              <a:buFont typeface="Arial" panose="020B0604020202020204" pitchFamily="34" charset="0"/>
              <a:buChar char="•"/>
            </a:pPr>
            <a:r>
              <a:rPr lang="en-GB" sz="2800" dirty="0"/>
              <a:t>Go to create new</a:t>
            </a:r>
          </a:p>
          <a:p>
            <a:pPr marL="457200" indent="-457200">
              <a:buFont typeface="Arial" panose="020B0604020202020204" pitchFamily="34" charset="0"/>
              <a:buChar char="•"/>
            </a:pPr>
            <a:r>
              <a:rPr lang="en-GB" sz="2800" dirty="0"/>
              <a:t>Choose the type of file that you would like to upload.</a:t>
            </a:r>
          </a:p>
          <a:p>
            <a:pPr marL="285750" indent="-285750">
              <a:buFont typeface="Arial" panose="020B0604020202020204" pitchFamily="34" charset="0"/>
              <a:buChar char="•"/>
            </a:pPr>
            <a:endParaRPr lang="en-GB" dirty="0"/>
          </a:p>
        </p:txBody>
      </p:sp>
      <p:sp>
        <p:nvSpPr>
          <p:cNvPr id="11" name="TextBox 10">
            <a:extLst>
              <a:ext uri="{FF2B5EF4-FFF2-40B4-BE49-F238E27FC236}">
                <a16:creationId xmlns:a16="http://schemas.microsoft.com/office/drawing/2014/main" id="{4F510EFC-CFDE-406A-A923-0F743CA7FE90}"/>
              </a:ext>
            </a:extLst>
          </p:cNvPr>
          <p:cNvSpPr txBox="1"/>
          <p:nvPr/>
        </p:nvSpPr>
        <p:spPr>
          <a:xfrm>
            <a:off x="3256164" y="220862"/>
            <a:ext cx="4951761" cy="1292662"/>
          </a:xfrm>
          <a:prstGeom prst="rect">
            <a:avLst/>
          </a:prstGeom>
          <a:noFill/>
        </p:spPr>
        <p:txBody>
          <a:bodyPr wrap="square" rtlCol="0">
            <a:spAutoFit/>
          </a:bodyPr>
          <a:lstStyle/>
          <a:p>
            <a:pPr marL="285750" indent="-285750">
              <a:buFont typeface="Arial" panose="020B0604020202020204" pitchFamily="34" charset="0"/>
              <a:buChar char="•"/>
            </a:pPr>
            <a:r>
              <a:rPr lang="en-GB" sz="2000" dirty="0"/>
              <a:t>You can select up to 10 photos in one post.</a:t>
            </a:r>
          </a:p>
          <a:p>
            <a:pPr marL="285750" indent="-285750">
              <a:buFont typeface="Arial" panose="020B0604020202020204" pitchFamily="34" charset="0"/>
              <a:buChar char="•"/>
            </a:pPr>
            <a:r>
              <a:rPr lang="en-GB" sz="2000" dirty="0"/>
              <a:t>You can post video’s but they can’t be longer than around a 1min 30sec.</a:t>
            </a:r>
          </a:p>
          <a:p>
            <a:endParaRPr lang="en-GB" dirty="0"/>
          </a:p>
        </p:txBody>
      </p:sp>
      <p:pic>
        <p:nvPicPr>
          <p:cNvPr id="12" name="Picture 11">
            <a:extLst>
              <a:ext uri="{FF2B5EF4-FFF2-40B4-BE49-F238E27FC236}">
                <a16:creationId xmlns:a16="http://schemas.microsoft.com/office/drawing/2014/main" id="{77A6C167-87E6-4E5B-94FA-5BC1CEC266BA}"/>
              </a:ext>
            </a:extLst>
          </p:cNvPr>
          <p:cNvPicPr>
            <a:picLocks noChangeAspect="1"/>
          </p:cNvPicPr>
          <p:nvPr/>
        </p:nvPicPr>
        <p:blipFill rotWithShape="1">
          <a:blip r:embed="rId5"/>
          <a:srcRect t="5956" b="15221"/>
          <a:stretch/>
        </p:blipFill>
        <p:spPr>
          <a:xfrm>
            <a:off x="4147415" y="4707648"/>
            <a:ext cx="1216393" cy="2073090"/>
          </a:xfrm>
          <a:prstGeom prst="rect">
            <a:avLst/>
          </a:prstGeom>
        </p:spPr>
      </p:pic>
      <p:pic>
        <p:nvPicPr>
          <p:cNvPr id="13" name="Picture 12">
            <a:extLst>
              <a:ext uri="{FF2B5EF4-FFF2-40B4-BE49-F238E27FC236}">
                <a16:creationId xmlns:a16="http://schemas.microsoft.com/office/drawing/2014/main" id="{BD9CBA79-0F44-45E9-95A8-99ABFE71AA3C}"/>
              </a:ext>
            </a:extLst>
          </p:cNvPr>
          <p:cNvPicPr>
            <a:picLocks noChangeAspect="1"/>
          </p:cNvPicPr>
          <p:nvPr/>
        </p:nvPicPr>
        <p:blipFill rotWithShape="1">
          <a:blip r:embed="rId6"/>
          <a:srcRect b="23484"/>
          <a:stretch/>
        </p:blipFill>
        <p:spPr>
          <a:xfrm>
            <a:off x="7128352" y="4275858"/>
            <a:ext cx="1560776" cy="2582142"/>
          </a:xfrm>
          <a:prstGeom prst="rect">
            <a:avLst/>
          </a:prstGeom>
        </p:spPr>
      </p:pic>
      <p:pic>
        <p:nvPicPr>
          <p:cNvPr id="14" name="Picture 13">
            <a:extLst>
              <a:ext uri="{FF2B5EF4-FFF2-40B4-BE49-F238E27FC236}">
                <a16:creationId xmlns:a16="http://schemas.microsoft.com/office/drawing/2014/main" id="{990E53E7-77C6-44B3-ABB4-5D3A332F63C6}"/>
              </a:ext>
            </a:extLst>
          </p:cNvPr>
          <p:cNvPicPr>
            <a:picLocks noChangeAspect="1"/>
          </p:cNvPicPr>
          <p:nvPr/>
        </p:nvPicPr>
        <p:blipFill>
          <a:blip r:embed="rId7"/>
          <a:stretch>
            <a:fillRect/>
          </a:stretch>
        </p:blipFill>
        <p:spPr>
          <a:xfrm>
            <a:off x="8044586" y="4810946"/>
            <a:ext cx="829128" cy="823031"/>
          </a:xfrm>
          <a:prstGeom prst="rect">
            <a:avLst/>
          </a:prstGeom>
        </p:spPr>
      </p:pic>
      <p:pic>
        <p:nvPicPr>
          <p:cNvPr id="15" name="Picture 14">
            <a:extLst>
              <a:ext uri="{FF2B5EF4-FFF2-40B4-BE49-F238E27FC236}">
                <a16:creationId xmlns:a16="http://schemas.microsoft.com/office/drawing/2014/main" id="{B203808E-944C-4195-9CA3-484EB6755F30}"/>
              </a:ext>
            </a:extLst>
          </p:cNvPr>
          <p:cNvPicPr>
            <a:picLocks noChangeAspect="1"/>
          </p:cNvPicPr>
          <p:nvPr/>
        </p:nvPicPr>
        <p:blipFill rotWithShape="1">
          <a:blip r:embed="rId8"/>
          <a:srcRect t="19849" b="19780"/>
          <a:stretch/>
        </p:blipFill>
        <p:spPr>
          <a:xfrm>
            <a:off x="9216376" y="4530384"/>
            <a:ext cx="1588166" cy="2073090"/>
          </a:xfrm>
          <a:prstGeom prst="rect">
            <a:avLst/>
          </a:prstGeom>
        </p:spPr>
      </p:pic>
    </p:spTree>
    <p:extLst>
      <p:ext uri="{BB962C8B-B14F-4D97-AF65-F5344CB8AC3E}">
        <p14:creationId xmlns:p14="http://schemas.microsoft.com/office/powerpoint/2010/main" val="2121853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rot="479971">
            <a:off x="2283673" y="2685225"/>
            <a:ext cx="2193238" cy="964024"/>
          </a:xfrm>
          <a:prstGeom prst="rect">
            <a:avLst/>
          </a:prstGeom>
        </p:spPr>
      </p:pic>
      <p:sp>
        <p:nvSpPr>
          <p:cNvPr id="3" name="Content Placeholder 2"/>
          <p:cNvSpPr>
            <a:spLocks noGrp="1"/>
          </p:cNvSpPr>
          <p:nvPr>
            <p:ph idx="1"/>
          </p:nvPr>
        </p:nvSpPr>
        <p:spPr>
          <a:xfrm>
            <a:off x="1768636" y="1700778"/>
            <a:ext cx="8229600" cy="4125959"/>
          </a:xfrm>
        </p:spPr>
        <p:txBody>
          <a:bodyPr>
            <a:normAutofit/>
          </a:bodyPr>
          <a:lstStyle/>
          <a:p>
            <a:pPr algn="ctr"/>
            <a:r>
              <a:rPr lang="en-GB"/>
              <a:t>Turning up this evening!</a:t>
            </a:r>
          </a:p>
          <a:p>
            <a:pPr algn="ctr"/>
            <a:r>
              <a:rPr lang="en-GB"/>
              <a:t>Home </a:t>
            </a:r>
            <a:r>
              <a:rPr lang="en-GB">
                <a:solidFill>
                  <a:srgbClr val="FF0000"/>
                </a:solidFill>
              </a:rPr>
              <a:t>Learning</a:t>
            </a:r>
          </a:p>
          <a:p>
            <a:pPr algn="ctr"/>
            <a:r>
              <a:rPr lang="en-GB"/>
              <a:t>Reading</a:t>
            </a:r>
          </a:p>
          <a:p>
            <a:pPr algn="ctr"/>
            <a:r>
              <a:rPr lang="en-GB"/>
              <a:t>Communication</a:t>
            </a:r>
          </a:p>
          <a:p>
            <a:pPr algn="ctr"/>
            <a:r>
              <a:rPr lang="en-GB"/>
              <a:t>Parent consultations</a:t>
            </a:r>
          </a:p>
          <a:p>
            <a:pPr algn="ctr"/>
            <a:r>
              <a:rPr lang="en-GB"/>
              <a:t>Social media and screen use</a:t>
            </a:r>
          </a:p>
          <a:p>
            <a:pPr algn="ctr"/>
            <a:r>
              <a:rPr lang="en-GB"/>
              <a:t>Volunteering</a:t>
            </a:r>
          </a:p>
        </p:txBody>
      </p:sp>
      <p:pic>
        <p:nvPicPr>
          <p:cNvPr id="4105" name="Picture 9" descr="C:\Users\Ruth\AppData\Local\Microsoft\Windows\Temporary Internet Files\Content.IE5\DED3CJM0\audience-759x5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668" y="758179"/>
            <a:ext cx="2495332" cy="16438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4007769" y="6278621"/>
            <a:ext cx="4173065" cy="369332"/>
          </a:xfrm>
          <a:prstGeom prst="rect">
            <a:avLst/>
          </a:prstGeom>
        </p:spPr>
        <p:txBody>
          <a:bodyPr wrap="none">
            <a:spAutoFit/>
          </a:bodyPr>
          <a:lstStyle/>
          <a:p>
            <a:r>
              <a:rPr lang="en-GB">
                <a:solidFill>
                  <a:schemeClr val="bg1">
                    <a:lumMod val="50000"/>
                  </a:schemeClr>
                </a:solidFill>
                <a:latin typeface="Maiandra GD" panose="020E0502030308020204" pitchFamily="34" charset="0"/>
              </a:rPr>
              <a:t>Growing in Strength, Wisdom and Faith</a:t>
            </a:r>
          </a:p>
        </p:txBody>
      </p:sp>
      <p:pic>
        <p:nvPicPr>
          <p:cNvPr id="4" name="Picture 3"/>
          <p:cNvPicPr>
            <a:picLocks noChangeAspect="1"/>
          </p:cNvPicPr>
          <p:nvPr/>
        </p:nvPicPr>
        <p:blipFill>
          <a:blip r:embed="rId5"/>
          <a:stretch>
            <a:fillRect/>
          </a:stretch>
        </p:blipFill>
        <p:spPr>
          <a:xfrm rot="21131250">
            <a:off x="1757185" y="1000283"/>
            <a:ext cx="1882100" cy="1394636"/>
          </a:xfrm>
          <a:prstGeom prst="rect">
            <a:avLst/>
          </a:prstGeom>
        </p:spPr>
      </p:pic>
      <p:pic>
        <p:nvPicPr>
          <p:cNvPr id="6" name="Picture 5"/>
          <p:cNvPicPr>
            <a:picLocks noChangeAspect="1"/>
          </p:cNvPicPr>
          <p:nvPr/>
        </p:nvPicPr>
        <p:blipFill>
          <a:blip r:embed="rId6"/>
          <a:stretch>
            <a:fillRect/>
          </a:stretch>
        </p:blipFill>
        <p:spPr>
          <a:xfrm rot="21063564">
            <a:off x="1902835" y="5358138"/>
            <a:ext cx="2179985" cy="1139804"/>
          </a:xfrm>
          <a:prstGeom prst="rect">
            <a:avLst/>
          </a:prstGeom>
        </p:spPr>
      </p:pic>
      <p:pic>
        <p:nvPicPr>
          <p:cNvPr id="7" name="Picture 6"/>
          <p:cNvPicPr>
            <a:picLocks noChangeAspect="1"/>
          </p:cNvPicPr>
          <p:nvPr/>
        </p:nvPicPr>
        <p:blipFill rotWithShape="1">
          <a:blip r:embed="rId7"/>
          <a:srcRect t="24875" b="20311"/>
          <a:stretch/>
        </p:blipFill>
        <p:spPr>
          <a:xfrm rot="21278777">
            <a:off x="8539372" y="4849266"/>
            <a:ext cx="1797493" cy="676229"/>
          </a:xfrm>
          <a:prstGeom prst="rect">
            <a:avLst/>
          </a:prstGeom>
        </p:spPr>
      </p:pic>
      <p:pic>
        <p:nvPicPr>
          <p:cNvPr id="8" name="Picture 7"/>
          <p:cNvPicPr>
            <a:picLocks noChangeAspect="1"/>
          </p:cNvPicPr>
          <p:nvPr/>
        </p:nvPicPr>
        <p:blipFill>
          <a:blip r:embed="rId8"/>
          <a:stretch>
            <a:fillRect/>
          </a:stretch>
        </p:blipFill>
        <p:spPr>
          <a:xfrm>
            <a:off x="1724940" y="3722772"/>
            <a:ext cx="1723624" cy="1509895"/>
          </a:xfrm>
          <a:prstGeom prst="rect">
            <a:avLst/>
          </a:prstGeom>
        </p:spPr>
      </p:pic>
      <p:sp>
        <p:nvSpPr>
          <p:cNvPr id="13" name="Slide Number Placeholder 3"/>
          <p:cNvSpPr>
            <a:spLocks noGrp="1"/>
          </p:cNvSpPr>
          <p:nvPr>
            <p:ph type="sldNum" sz="quarter" idx="12"/>
          </p:nvPr>
        </p:nvSpPr>
        <p:spPr>
          <a:xfrm>
            <a:off x="8077200" y="6356351"/>
            <a:ext cx="2133600" cy="365125"/>
          </a:xfrm>
        </p:spPr>
        <p:txBody>
          <a:bodyPr/>
          <a:lstStyle/>
          <a:p>
            <a:fld id="{87A59D02-C8B4-423C-B766-44B0DEBC92D2}" type="slidenum">
              <a:rPr lang="en-GB" smtClean="0"/>
              <a:t>11</a:t>
            </a:fld>
            <a:endParaRPr lang="en-GB"/>
          </a:p>
        </p:txBody>
      </p:sp>
      <p:pic>
        <p:nvPicPr>
          <p:cNvPr id="41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1" y="2287276"/>
            <a:ext cx="1320735" cy="120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SHIELD"/>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06958" y="5646741"/>
            <a:ext cx="720100" cy="816547"/>
          </a:xfrm>
          <a:prstGeom prst="rect">
            <a:avLst/>
          </a:prstGeom>
          <a:noFill/>
        </p:spPr>
      </p:pic>
      <p:pic>
        <p:nvPicPr>
          <p:cNvPr id="9" name="Picture 8"/>
          <p:cNvPicPr>
            <a:picLocks noChangeAspect="1"/>
          </p:cNvPicPr>
          <p:nvPr/>
        </p:nvPicPr>
        <p:blipFill>
          <a:blip r:embed="rId11"/>
          <a:stretch>
            <a:fillRect/>
          </a:stretch>
        </p:blipFill>
        <p:spPr>
          <a:xfrm rot="441912">
            <a:off x="7834313" y="2599227"/>
            <a:ext cx="2619375" cy="1743075"/>
          </a:xfrm>
          <a:prstGeom prst="rect">
            <a:avLst/>
          </a:prstGeom>
        </p:spPr>
      </p:pic>
      <p:sp>
        <p:nvSpPr>
          <p:cNvPr id="5" name="Title 1">
            <a:extLst>
              <a:ext uri="{FF2B5EF4-FFF2-40B4-BE49-F238E27FC236}">
                <a16:creationId xmlns:a16="http://schemas.microsoft.com/office/drawing/2014/main" id="{B2DEE6A0-46D4-2435-728F-32600AD7F484}"/>
              </a:ext>
            </a:extLst>
          </p:cNvPr>
          <p:cNvSpPr>
            <a:spLocks noGrp="1"/>
          </p:cNvSpPr>
          <p:nvPr>
            <p:ph type="title"/>
          </p:nvPr>
        </p:nvSpPr>
        <p:spPr>
          <a:xfrm>
            <a:off x="4040829" y="260560"/>
            <a:ext cx="4110342" cy="589988"/>
          </a:xfrm>
          <a:solidFill>
            <a:schemeClr val="accent4">
              <a:lumMod val="20000"/>
              <a:lumOff val="80000"/>
            </a:schemeClr>
          </a:solidFill>
          <a:ln w="38100">
            <a:solidFill>
              <a:schemeClr val="tx1"/>
            </a:solidFill>
          </a:ln>
          <a:effectLst>
            <a:glow rad="228600">
              <a:schemeClr val="accent2">
                <a:satMod val="175000"/>
                <a:alpha val="40000"/>
              </a:schemeClr>
            </a:glow>
          </a:effectLst>
        </p:spPr>
        <p:txBody>
          <a:bodyPr>
            <a:normAutofit fontScale="90000"/>
          </a:bodyPr>
          <a:lstStyle/>
          <a:p>
            <a:pPr algn="ctr"/>
            <a:r>
              <a:rPr lang="en-GB">
                <a:latin typeface="Sassoon Primary Std" panose="020B0503020103030203" pitchFamily="34" charset="0"/>
              </a:rPr>
              <a:t>Your Role</a:t>
            </a:r>
          </a:p>
        </p:txBody>
      </p:sp>
      <p:pic>
        <p:nvPicPr>
          <p:cNvPr id="11" name="Picture 10">
            <a:extLst>
              <a:ext uri="{FF2B5EF4-FFF2-40B4-BE49-F238E27FC236}">
                <a16:creationId xmlns:a16="http://schemas.microsoft.com/office/drawing/2014/main" id="{DEEDCC84-83E6-5961-C6B0-CFE58BADDD89}"/>
              </a:ext>
            </a:extLst>
          </p:cNvPr>
          <p:cNvPicPr>
            <a:picLocks noChangeAspect="1"/>
          </p:cNvPicPr>
          <p:nvPr/>
        </p:nvPicPr>
        <p:blipFill>
          <a:blip r:embed="rId12"/>
          <a:stretch>
            <a:fillRect/>
          </a:stretch>
        </p:blipFill>
        <p:spPr>
          <a:xfrm>
            <a:off x="1732103" y="218123"/>
            <a:ext cx="608327" cy="674862"/>
          </a:xfrm>
          <a:prstGeom prst="rect">
            <a:avLst/>
          </a:prstGeom>
          <a:effectLst>
            <a:glow rad="228600">
              <a:schemeClr val="accent1">
                <a:satMod val="175000"/>
                <a:alpha val="40000"/>
              </a:schemeClr>
            </a:glow>
          </a:effectLst>
        </p:spPr>
      </p:pic>
      <p:pic>
        <p:nvPicPr>
          <p:cNvPr id="12" name="Picture 11">
            <a:extLst>
              <a:ext uri="{FF2B5EF4-FFF2-40B4-BE49-F238E27FC236}">
                <a16:creationId xmlns:a16="http://schemas.microsoft.com/office/drawing/2014/main" id="{82DC289C-962A-A5AE-4264-7F06311BB98A}"/>
              </a:ext>
            </a:extLst>
          </p:cNvPr>
          <p:cNvPicPr>
            <a:picLocks noChangeAspect="1"/>
          </p:cNvPicPr>
          <p:nvPr/>
        </p:nvPicPr>
        <p:blipFill>
          <a:blip r:embed="rId12"/>
          <a:stretch>
            <a:fillRect/>
          </a:stretch>
        </p:blipFill>
        <p:spPr>
          <a:xfrm>
            <a:off x="9876066" y="254389"/>
            <a:ext cx="608327" cy="67486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6659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fade">
                                      <p:cBhvr>
                                        <p:cTn id="7" dur="500"/>
                                        <p:tgtEl>
                                          <p:spTgt spid="4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4106"/>
                                        </p:tgtEl>
                                        <p:attrNameLst>
                                          <p:attrName>style.visibility</p:attrName>
                                        </p:attrNameLst>
                                      </p:cBhvr>
                                      <p:to>
                                        <p:strVal val="visible"/>
                                      </p:to>
                                    </p:set>
                                    <p:animEffect transition="in" filter="fade">
                                      <p:cBhvr>
                                        <p:cTn id="25" dur="500"/>
                                        <p:tgtEl>
                                          <p:spTgt spid="41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4F85-73F5-47E3-9FEF-3641FFD4589F}"/>
              </a:ext>
            </a:extLst>
          </p:cNvPr>
          <p:cNvSpPr>
            <a:spLocks noGrp="1"/>
          </p:cNvSpPr>
          <p:nvPr>
            <p:ph type="title"/>
          </p:nvPr>
        </p:nvSpPr>
        <p:spPr>
          <a:xfrm>
            <a:off x="838200" y="1075338"/>
            <a:ext cx="10515600" cy="1325563"/>
          </a:xfrm>
        </p:spPr>
        <p:txBody>
          <a:bodyPr>
            <a:normAutofit fontScale="90000"/>
          </a:bodyPr>
          <a:lstStyle/>
          <a:p>
            <a:r>
              <a:rPr lang="en-GB" b="1" u="sng" dirty="0"/>
              <a:t>Parents in partnership</a:t>
            </a:r>
            <a:r>
              <a:rPr lang="en-GB" dirty="0"/>
              <a:t>.</a:t>
            </a:r>
            <a:br>
              <a:rPr lang="en-GB" dirty="0"/>
            </a:br>
            <a:r>
              <a:rPr lang="en-GB" dirty="0"/>
              <a:t>‘</a:t>
            </a:r>
            <a:r>
              <a:rPr lang="en-GB" sz="2700" i="1" dirty="0"/>
              <a:t>The help that parents give their children at home has a very significant impact on their learning.’ </a:t>
            </a:r>
            <a:r>
              <a:rPr lang="en-GB" sz="2700" b="1" dirty="0"/>
              <a:t>Development Matters Non statutory curriculum guidance for the Early Years Foundation Stage.</a:t>
            </a:r>
            <a:br>
              <a:rPr lang="en-GB" sz="2700" b="1" dirty="0"/>
            </a:br>
            <a:r>
              <a:rPr lang="en-GB" sz="2700" b="1" dirty="0"/>
              <a:t>‘</a:t>
            </a:r>
            <a:r>
              <a:rPr lang="en-GB" sz="2700" i="1" dirty="0"/>
              <a:t>It is important to encourage all parents to chat, play and read with their children.’ </a:t>
            </a:r>
            <a:r>
              <a:rPr lang="en-GB" sz="2700" b="1" dirty="0"/>
              <a:t>Development Matters Non statutory curriculum guidance for the Early Years Foundation Stage.</a:t>
            </a:r>
            <a:endParaRPr lang="en-GB" b="1" i="1" dirty="0"/>
          </a:p>
        </p:txBody>
      </p:sp>
      <p:sp>
        <p:nvSpPr>
          <p:cNvPr id="3" name="Content Placeholder 2">
            <a:extLst>
              <a:ext uri="{FF2B5EF4-FFF2-40B4-BE49-F238E27FC236}">
                <a16:creationId xmlns:a16="http://schemas.microsoft.com/office/drawing/2014/main" id="{092D3433-A2F3-421D-A897-AD42FD2E540E}"/>
              </a:ext>
            </a:extLst>
          </p:cNvPr>
          <p:cNvSpPr>
            <a:spLocks noGrp="1"/>
          </p:cNvSpPr>
          <p:nvPr>
            <p:ph idx="1"/>
          </p:nvPr>
        </p:nvSpPr>
        <p:spPr>
          <a:xfrm>
            <a:off x="571870" y="3178206"/>
            <a:ext cx="10515600" cy="3185187"/>
          </a:xfrm>
        </p:spPr>
        <p:txBody>
          <a:bodyPr>
            <a:normAutofit fontScale="92500" lnSpcReduction="10000"/>
          </a:bodyPr>
          <a:lstStyle/>
          <a:p>
            <a:r>
              <a:rPr lang="en-GB" dirty="0"/>
              <a:t>‘</a:t>
            </a:r>
            <a:r>
              <a:rPr lang="en-GB" b="1" dirty="0"/>
              <a:t>Engage with Chat: Explore with Play: Read Together</a:t>
            </a:r>
          </a:p>
          <a:p>
            <a:pPr marL="0" indent="0">
              <a:buNone/>
            </a:pPr>
            <a:r>
              <a:rPr lang="en-GB" b="1" dirty="0"/>
              <a:t>    #</a:t>
            </a:r>
            <a:r>
              <a:rPr lang="en-GB" b="1" dirty="0" err="1"/>
              <a:t>ChatPlayReadBucks</a:t>
            </a:r>
            <a:endParaRPr lang="en-GB" dirty="0"/>
          </a:p>
          <a:p>
            <a:pPr marL="0" indent="0">
              <a:buNone/>
            </a:pPr>
            <a:r>
              <a:rPr lang="en-GB" dirty="0"/>
              <a:t>The golden 10 minutes.</a:t>
            </a:r>
          </a:p>
          <a:p>
            <a:pPr marL="0" indent="0">
              <a:buNone/>
            </a:pPr>
            <a:r>
              <a:rPr lang="en-GB" dirty="0"/>
              <a:t>Shared hobbies.</a:t>
            </a:r>
          </a:p>
          <a:p>
            <a:pPr marL="0" indent="0">
              <a:buNone/>
            </a:pPr>
            <a:r>
              <a:rPr lang="en-GB" dirty="0"/>
              <a:t>Including your child in household tasks.</a:t>
            </a:r>
          </a:p>
          <a:p>
            <a:pPr marL="0" indent="0">
              <a:buNone/>
            </a:pPr>
            <a:r>
              <a:rPr lang="en-GB" dirty="0">
                <a:hlinkClick r:id="rId2"/>
              </a:rPr>
              <a:t>https://advertorial.immediate.co.uk/madeformums/lego-duplo/take-10-to-play/</a:t>
            </a:r>
            <a:r>
              <a:rPr lang="en-GB" dirty="0"/>
              <a:t> - Lego – Duplo - Take 10 to play.</a:t>
            </a:r>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D5DD8E06-F6D7-4192-9C82-AC4368BE3C88}"/>
              </a:ext>
            </a:extLst>
          </p:cNvPr>
          <p:cNvSpPr/>
          <p:nvPr/>
        </p:nvSpPr>
        <p:spPr>
          <a:xfrm>
            <a:off x="4075455" y="6363393"/>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5" name="Picture 4" descr="SHIELD">
            <a:extLst>
              <a:ext uri="{FF2B5EF4-FFF2-40B4-BE49-F238E27FC236}">
                <a16:creationId xmlns:a16="http://schemas.microsoft.com/office/drawing/2014/main" id="{7812FCDF-6A89-4C7F-B469-D86BF1F37F2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4073" y="6074042"/>
            <a:ext cx="576064" cy="658683"/>
          </a:xfrm>
          <a:prstGeom prst="rect">
            <a:avLst/>
          </a:prstGeom>
          <a:noFill/>
        </p:spPr>
      </p:pic>
      <p:pic>
        <p:nvPicPr>
          <p:cNvPr id="6" name="Picture 5">
            <a:extLst>
              <a:ext uri="{FF2B5EF4-FFF2-40B4-BE49-F238E27FC236}">
                <a16:creationId xmlns:a16="http://schemas.microsoft.com/office/drawing/2014/main" id="{96245FF9-269B-4894-8C0E-6619777A1D0F}"/>
              </a:ext>
            </a:extLst>
          </p:cNvPr>
          <p:cNvPicPr>
            <a:picLocks noChangeAspect="1"/>
          </p:cNvPicPr>
          <p:nvPr/>
        </p:nvPicPr>
        <p:blipFill>
          <a:blip r:embed="rId4"/>
          <a:stretch>
            <a:fillRect/>
          </a:stretch>
        </p:blipFill>
        <p:spPr>
          <a:xfrm>
            <a:off x="9148139" y="3178206"/>
            <a:ext cx="1939331" cy="1797774"/>
          </a:xfrm>
          <a:prstGeom prst="rect">
            <a:avLst/>
          </a:prstGeom>
        </p:spPr>
      </p:pic>
    </p:spTree>
    <p:extLst>
      <p:ext uri="{BB962C8B-B14F-4D97-AF65-F5344CB8AC3E}">
        <p14:creationId xmlns:p14="http://schemas.microsoft.com/office/powerpoint/2010/main" val="1584013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2A7E-7F72-4092-BCE3-DC9F155AE15E}"/>
              </a:ext>
            </a:extLst>
          </p:cNvPr>
          <p:cNvSpPr>
            <a:spLocks noGrp="1"/>
          </p:cNvSpPr>
          <p:nvPr>
            <p:ph type="title"/>
          </p:nvPr>
        </p:nvSpPr>
        <p:spPr/>
        <p:txBody>
          <a:bodyPr/>
          <a:lstStyle/>
          <a:p>
            <a:r>
              <a:rPr lang="en-GB" dirty="0"/>
              <a:t>Home learning</a:t>
            </a:r>
          </a:p>
        </p:txBody>
      </p:sp>
      <p:sp>
        <p:nvSpPr>
          <p:cNvPr id="3" name="Content Placeholder 2">
            <a:extLst>
              <a:ext uri="{FF2B5EF4-FFF2-40B4-BE49-F238E27FC236}">
                <a16:creationId xmlns:a16="http://schemas.microsoft.com/office/drawing/2014/main" id="{8EA40DE7-2536-4375-BAC7-84AC592E1302}"/>
              </a:ext>
            </a:extLst>
          </p:cNvPr>
          <p:cNvSpPr>
            <a:spLocks noGrp="1"/>
          </p:cNvSpPr>
          <p:nvPr>
            <p:ph idx="1"/>
          </p:nvPr>
        </p:nvSpPr>
        <p:spPr/>
        <p:txBody>
          <a:bodyPr>
            <a:normAutofit fontScale="92500" lnSpcReduction="10000"/>
          </a:bodyPr>
          <a:lstStyle/>
          <a:p>
            <a:r>
              <a:rPr lang="en-GB" dirty="0"/>
              <a:t>Posted every Thursday on Class Dojo</a:t>
            </a:r>
          </a:p>
          <a:p>
            <a:r>
              <a:rPr lang="en-GB" dirty="0"/>
              <a:t>1 grid with 9 ideas of activities that will support your child’s learning at home linked to our topics</a:t>
            </a:r>
          </a:p>
          <a:p>
            <a:r>
              <a:rPr lang="en-GB" dirty="0"/>
              <a:t>This is NOT home work.  It is ideas to support you in providing the best start for your child and opportunities for learning at home to aid your child’s early development.</a:t>
            </a:r>
          </a:p>
          <a:p>
            <a:r>
              <a:rPr lang="en-GB" dirty="0"/>
              <a:t>They will link to topics in Nursery.</a:t>
            </a:r>
          </a:p>
          <a:p>
            <a:r>
              <a:rPr lang="en-GB" dirty="0"/>
              <a:t>We will also send home weekly news and you can discuss this with your child to aid their communication.</a:t>
            </a:r>
          </a:p>
          <a:p>
            <a:r>
              <a:rPr lang="en-GB" dirty="0"/>
              <a:t>We do allow the children a chance to share their experiences from home in Nursery so please do send us these in.</a:t>
            </a:r>
          </a:p>
        </p:txBody>
      </p:sp>
      <p:pic>
        <p:nvPicPr>
          <p:cNvPr id="4" name="Picture 3" descr="SHIELD">
            <a:extLst>
              <a:ext uri="{FF2B5EF4-FFF2-40B4-BE49-F238E27FC236}">
                <a16:creationId xmlns:a16="http://schemas.microsoft.com/office/drawing/2014/main" id="{847CFAE5-9636-4504-BBB8-4C6520B1D3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7261" y="6072972"/>
            <a:ext cx="576064" cy="658683"/>
          </a:xfrm>
          <a:prstGeom prst="rect">
            <a:avLst/>
          </a:prstGeom>
          <a:noFill/>
        </p:spPr>
      </p:pic>
    </p:spTree>
    <p:extLst>
      <p:ext uri="{BB962C8B-B14F-4D97-AF65-F5344CB8AC3E}">
        <p14:creationId xmlns:p14="http://schemas.microsoft.com/office/powerpoint/2010/main" val="3561620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CA09-B06B-4FDD-9227-D5731D411DCF}"/>
              </a:ext>
            </a:extLst>
          </p:cNvPr>
          <p:cNvSpPr>
            <a:spLocks noGrp="1"/>
          </p:cNvSpPr>
          <p:nvPr>
            <p:ph type="title"/>
          </p:nvPr>
        </p:nvSpPr>
        <p:spPr>
          <a:xfrm>
            <a:off x="207884" y="189862"/>
            <a:ext cx="10969101" cy="1307741"/>
          </a:xfrm>
        </p:spPr>
        <p:txBody>
          <a:bodyPr>
            <a:normAutofit/>
          </a:bodyPr>
          <a:lstStyle/>
          <a:p>
            <a:r>
              <a:rPr lang="en-GB" sz="3600" u="sng" dirty="0"/>
              <a:t>Early reading</a:t>
            </a:r>
            <a:r>
              <a:rPr lang="en-GB" sz="3600" b="1" dirty="0"/>
              <a:t>	</a:t>
            </a:r>
            <a:endParaRPr lang="en-GB" sz="6000" b="1" i="1" dirty="0"/>
          </a:p>
        </p:txBody>
      </p:sp>
      <p:sp>
        <p:nvSpPr>
          <p:cNvPr id="3" name="Content Placeholder 2">
            <a:extLst>
              <a:ext uri="{FF2B5EF4-FFF2-40B4-BE49-F238E27FC236}">
                <a16:creationId xmlns:a16="http://schemas.microsoft.com/office/drawing/2014/main" id="{665248C3-6EA6-42FB-9728-09B2F174500E}"/>
              </a:ext>
            </a:extLst>
          </p:cNvPr>
          <p:cNvSpPr>
            <a:spLocks noGrp="1"/>
          </p:cNvSpPr>
          <p:nvPr>
            <p:ph idx="1"/>
          </p:nvPr>
        </p:nvSpPr>
        <p:spPr>
          <a:xfrm>
            <a:off x="136124" y="2605597"/>
            <a:ext cx="11813220" cy="4062541"/>
          </a:xfrm>
        </p:spPr>
        <p:txBody>
          <a:bodyPr>
            <a:normAutofit fontScale="62500" lnSpcReduction="20000"/>
          </a:bodyPr>
          <a:lstStyle/>
          <a:p>
            <a:pPr marL="0" indent="0">
              <a:buNone/>
            </a:pPr>
            <a:r>
              <a:rPr lang="en-GB" sz="2400" b="1" dirty="0"/>
              <a:t>At St Paul’s Nursery we endeavour to </a:t>
            </a:r>
            <a:r>
              <a:rPr lang="en-GB" sz="2400" dirty="0"/>
              <a:t>- </a:t>
            </a:r>
          </a:p>
          <a:p>
            <a:r>
              <a:rPr lang="en-GB" sz="2400" dirty="0"/>
              <a:t>Develop a love of stories and reading through the use of props, puppets and animation.</a:t>
            </a:r>
          </a:p>
          <a:p>
            <a:r>
              <a:rPr lang="en-GB" sz="2400" dirty="0"/>
              <a:t>Story trays and role play activities to retell stories.</a:t>
            </a:r>
          </a:p>
          <a:p>
            <a:r>
              <a:rPr lang="en-GB" sz="2400" dirty="0"/>
              <a:t>Imaginative story telling.</a:t>
            </a:r>
          </a:p>
          <a:p>
            <a:r>
              <a:rPr lang="en-GB" sz="2400" dirty="0"/>
              <a:t>Inference activities using pictures and stories with no words to make up the story.</a:t>
            </a:r>
          </a:p>
          <a:p>
            <a:r>
              <a:rPr lang="en-GB" sz="2400" dirty="0"/>
              <a:t>Including books in many areas of the Nursery and including books to support adult led activities and learning.</a:t>
            </a:r>
          </a:p>
          <a:p>
            <a:r>
              <a:rPr lang="en-GB" sz="2400" b="1" dirty="0"/>
              <a:t>How parents can support this </a:t>
            </a:r>
            <a:r>
              <a:rPr lang="en-GB" sz="2400" dirty="0"/>
              <a:t>– </a:t>
            </a:r>
          </a:p>
          <a:p>
            <a:r>
              <a:rPr lang="en-GB" sz="2400" dirty="0"/>
              <a:t>If possible get your child a library card and take regular trips allowing them to enjoy the process of getting and sharing new stories together.</a:t>
            </a:r>
          </a:p>
          <a:p>
            <a:r>
              <a:rPr lang="en-GB" sz="2400" dirty="0"/>
              <a:t>Read favourite books over and over again giving your child more ownership over telling the story as they become more familiar with it.</a:t>
            </a:r>
          </a:p>
          <a:p>
            <a:r>
              <a:rPr lang="en-GB" sz="2400" dirty="0"/>
              <a:t>Make up stories using toys and props. – The Magic Story Box.</a:t>
            </a:r>
          </a:p>
          <a:p>
            <a:r>
              <a:rPr lang="en-GB" sz="2400" dirty="0"/>
              <a:t>Follow ideas in the home learning linked to particular stories that we are focusing on.</a:t>
            </a:r>
          </a:p>
          <a:p>
            <a:r>
              <a:rPr lang="en-GB" sz="2400" dirty="0"/>
              <a:t>Always make story time comfortable so that children associate it with warm positive feelings.</a:t>
            </a:r>
          </a:p>
          <a:p>
            <a:r>
              <a:rPr lang="en-GB" sz="2400" dirty="0"/>
              <a:t>Alpha blocks - </a:t>
            </a:r>
            <a:r>
              <a:rPr lang="en-GB" sz="2400" dirty="0">
                <a:hlinkClick r:id="rId2"/>
              </a:rPr>
              <a:t>https://www.bbc.co.uk/iplayer/episodes/b01cz0p1/alphablocks?scrlybrkr=67c1bdcb</a:t>
            </a:r>
            <a:r>
              <a:rPr lang="en-GB" sz="2400" dirty="0"/>
              <a:t> </a:t>
            </a:r>
          </a:p>
          <a:p>
            <a:endParaRPr lang="en-GB" sz="2400" dirty="0"/>
          </a:p>
        </p:txBody>
      </p:sp>
      <p:sp>
        <p:nvSpPr>
          <p:cNvPr id="4" name="Rectangle 3">
            <a:extLst>
              <a:ext uri="{FF2B5EF4-FFF2-40B4-BE49-F238E27FC236}">
                <a16:creationId xmlns:a16="http://schemas.microsoft.com/office/drawing/2014/main" id="{A94A764B-77F9-4922-9BA9-3E5ACDA0C893}"/>
              </a:ext>
            </a:extLst>
          </p:cNvPr>
          <p:cNvSpPr/>
          <p:nvPr/>
        </p:nvSpPr>
        <p:spPr>
          <a:xfrm>
            <a:off x="432047" y="1128269"/>
            <a:ext cx="11327906" cy="1477328"/>
          </a:xfrm>
          <a:prstGeom prst="rect">
            <a:avLst/>
          </a:prstGeom>
        </p:spPr>
        <p:txBody>
          <a:bodyPr wrap="square">
            <a:spAutoFit/>
          </a:bodyPr>
          <a:lstStyle/>
          <a:p>
            <a:r>
              <a:rPr lang="en-GB" dirty="0"/>
              <a:t>‘</a:t>
            </a:r>
            <a:r>
              <a:rPr lang="en-GB" i="1" dirty="0"/>
              <a:t>It is crucial for children to develop a life-long love of reading. Reading consists of two dimensions: language comprehension and word reading. Language comprehension (necessary for both reading and writing) starts from birth. It only develops when adults talk with children about the world around them and the books (stories and non-fiction) they read with them, and enjoy rhymes, poems and songs together.’ – </a:t>
            </a:r>
            <a:r>
              <a:rPr lang="en-GB" b="1" dirty="0"/>
              <a:t>Statutory Framework for the Early Years Foundation Stage – Department for education</a:t>
            </a:r>
            <a:r>
              <a:rPr lang="en-GB" dirty="0"/>
              <a:t>.</a:t>
            </a:r>
          </a:p>
        </p:txBody>
      </p:sp>
      <p:sp>
        <p:nvSpPr>
          <p:cNvPr id="5" name="Rectangle 4">
            <a:extLst>
              <a:ext uri="{FF2B5EF4-FFF2-40B4-BE49-F238E27FC236}">
                <a16:creationId xmlns:a16="http://schemas.microsoft.com/office/drawing/2014/main" id="{9D1FA857-526A-4177-8894-E4C5E7392020}"/>
              </a:ext>
            </a:extLst>
          </p:cNvPr>
          <p:cNvSpPr/>
          <p:nvPr/>
        </p:nvSpPr>
        <p:spPr>
          <a:xfrm>
            <a:off x="3956201" y="6488668"/>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6" name="Picture 5" descr="SHIELD">
            <a:extLst>
              <a:ext uri="{FF2B5EF4-FFF2-40B4-BE49-F238E27FC236}">
                <a16:creationId xmlns:a16="http://schemas.microsoft.com/office/drawing/2014/main" id="{D4C97026-5EAF-41B5-9BA1-06213A561F3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82771" y="6123633"/>
            <a:ext cx="576064" cy="658683"/>
          </a:xfrm>
          <a:prstGeom prst="rect">
            <a:avLst/>
          </a:prstGeom>
          <a:noFill/>
        </p:spPr>
      </p:pic>
      <p:pic>
        <p:nvPicPr>
          <p:cNvPr id="7" name="Picture 6">
            <a:extLst>
              <a:ext uri="{FF2B5EF4-FFF2-40B4-BE49-F238E27FC236}">
                <a16:creationId xmlns:a16="http://schemas.microsoft.com/office/drawing/2014/main" id="{8EDA6934-D768-45F9-B9B3-3B87924C537F}"/>
              </a:ext>
            </a:extLst>
          </p:cNvPr>
          <p:cNvPicPr>
            <a:picLocks noChangeAspect="1"/>
          </p:cNvPicPr>
          <p:nvPr/>
        </p:nvPicPr>
        <p:blipFill>
          <a:blip r:embed="rId4"/>
          <a:stretch>
            <a:fillRect/>
          </a:stretch>
        </p:blipFill>
        <p:spPr>
          <a:xfrm>
            <a:off x="11302366" y="2321806"/>
            <a:ext cx="871141" cy="2444395"/>
          </a:xfrm>
          <a:prstGeom prst="rect">
            <a:avLst/>
          </a:prstGeom>
        </p:spPr>
      </p:pic>
      <p:pic>
        <p:nvPicPr>
          <p:cNvPr id="8" name="Picture 7">
            <a:extLst>
              <a:ext uri="{FF2B5EF4-FFF2-40B4-BE49-F238E27FC236}">
                <a16:creationId xmlns:a16="http://schemas.microsoft.com/office/drawing/2014/main" id="{53FC5810-08A7-40F2-949D-83412A20DC43}"/>
              </a:ext>
            </a:extLst>
          </p:cNvPr>
          <p:cNvPicPr>
            <a:picLocks noChangeAspect="1"/>
          </p:cNvPicPr>
          <p:nvPr/>
        </p:nvPicPr>
        <p:blipFill>
          <a:blip r:embed="rId5"/>
          <a:stretch>
            <a:fillRect/>
          </a:stretch>
        </p:blipFill>
        <p:spPr>
          <a:xfrm>
            <a:off x="9451006" y="2491419"/>
            <a:ext cx="1541891" cy="2021765"/>
          </a:xfrm>
          <a:prstGeom prst="rect">
            <a:avLst/>
          </a:prstGeom>
        </p:spPr>
      </p:pic>
    </p:spTree>
    <p:extLst>
      <p:ext uri="{BB962C8B-B14F-4D97-AF65-F5344CB8AC3E}">
        <p14:creationId xmlns:p14="http://schemas.microsoft.com/office/powerpoint/2010/main" val="3436236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B7FE-CE64-4B20-AB73-40E254C654D3}"/>
              </a:ext>
            </a:extLst>
          </p:cNvPr>
          <p:cNvSpPr>
            <a:spLocks noGrp="1"/>
          </p:cNvSpPr>
          <p:nvPr>
            <p:ph type="title"/>
          </p:nvPr>
        </p:nvSpPr>
        <p:spPr/>
        <p:txBody>
          <a:bodyPr/>
          <a:lstStyle/>
          <a:p>
            <a:r>
              <a:rPr lang="en-GB" dirty="0"/>
              <a:t>Story sacks</a:t>
            </a:r>
          </a:p>
        </p:txBody>
      </p:sp>
      <p:sp>
        <p:nvSpPr>
          <p:cNvPr id="3" name="Content Placeholder 2">
            <a:extLst>
              <a:ext uri="{FF2B5EF4-FFF2-40B4-BE49-F238E27FC236}">
                <a16:creationId xmlns:a16="http://schemas.microsoft.com/office/drawing/2014/main" id="{0303A203-5177-4902-9237-4C856896703A}"/>
              </a:ext>
            </a:extLst>
          </p:cNvPr>
          <p:cNvSpPr>
            <a:spLocks noGrp="1"/>
          </p:cNvSpPr>
          <p:nvPr>
            <p:ph idx="1"/>
          </p:nvPr>
        </p:nvSpPr>
        <p:spPr>
          <a:xfrm>
            <a:off x="722790" y="1535836"/>
            <a:ext cx="10515600" cy="3906175"/>
          </a:xfrm>
        </p:spPr>
        <p:txBody>
          <a:bodyPr>
            <a:normAutofit fontScale="92500" lnSpcReduction="10000"/>
          </a:bodyPr>
          <a:lstStyle/>
          <a:p>
            <a:r>
              <a:rPr lang="en-GB" dirty="0"/>
              <a:t>Weekly rotation – Shared on a Friday and return the following Thursday.  Please ensure that all parts are complete before returning.</a:t>
            </a:r>
          </a:p>
          <a:p>
            <a:r>
              <a:rPr lang="en-GB" dirty="0"/>
              <a:t>We will send out occasionally on a Thursday if we have children who don’t do a Friday session to ensure that all children have</a:t>
            </a:r>
          </a:p>
          <a:p>
            <a:r>
              <a:rPr lang="en-GB" dirty="0"/>
              <a:t>Opportunities to explore the story further supporting other areas of development.</a:t>
            </a:r>
          </a:p>
          <a:p>
            <a:r>
              <a:rPr lang="en-GB" dirty="0"/>
              <a:t>Re read and use the story in lots of ways while you have it.</a:t>
            </a:r>
          </a:p>
          <a:p>
            <a:r>
              <a:rPr lang="en-GB" b="1" u="sng" dirty="0"/>
              <a:t>Borrow a book House – </a:t>
            </a:r>
            <a:r>
              <a:rPr lang="en-GB" dirty="0"/>
              <a:t>Please borrow books whenever you want to and return them when you are finished.  Any unwanted books can also be donated there for other families to enjoy.</a:t>
            </a:r>
          </a:p>
          <a:p>
            <a:endParaRPr lang="en-GB" dirty="0"/>
          </a:p>
          <a:p>
            <a:endParaRPr lang="en-GB" dirty="0"/>
          </a:p>
          <a:p>
            <a:endParaRPr lang="en-GB" dirty="0"/>
          </a:p>
        </p:txBody>
      </p:sp>
      <p:sp>
        <p:nvSpPr>
          <p:cNvPr id="4" name="Rectangle 3">
            <a:extLst>
              <a:ext uri="{FF2B5EF4-FFF2-40B4-BE49-F238E27FC236}">
                <a16:creationId xmlns:a16="http://schemas.microsoft.com/office/drawing/2014/main" id="{9356E74C-204D-42CB-A802-9D799C7D92D3}"/>
              </a:ext>
            </a:extLst>
          </p:cNvPr>
          <p:cNvSpPr/>
          <p:nvPr/>
        </p:nvSpPr>
        <p:spPr>
          <a:xfrm>
            <a:off x="4094308" y="6428056"/>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5" name="Picture 4" descr="SHIELD">
            <a:extLst>
              <a:ext uri="{FF2B5EF4-FFF2-40B4-BE49-F238E27FC236}">
                <a16:creationId xmlns:a16="http://schemas.microsoft.com/office/drawing/2014/main" id="{6F3118D1-6E83-4506-9919-897F3F5B90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2771" y="6123633"/>
            <a:ext cx="576064" cy="658683"/>
          </a:xfrm>
          <a:prstGeom prst="rect">
            <a:avLst/>
          </a:prstGeom>
          <a:noFill/>
        </p:spPr>
      </p:pic>
      <p:pic>
        <p:nvPicPr>
          <p:cNvPr id="6" name="Picture 5">
            <a:extLst>
              <a:ext uri="{FF2B5EF4-FFF2-40B4-BE49-F238E27FC236}">
                <a16:creationId xmlns:a16="http://schemas.microsoft.com/office/drawing/2014/main" id="{F3520F01-A263-41F7-9899-1CE2A9947EAF}"/>
              </a:ext>
            </a:extLst>
          </p:cNvPr>
          <p:cNvPicPr>
            <a:picLocks noChangeAspect="1"/>
          </p:cNvPicPr>
          <p:nvPr/>
        </p:nvPicPr>
        <p:blipFill>
          <a:blip r:embed="rId3"/>
          <a:stretch>
            <a:fillRect/>
          </a:stretch>
        </p:blipFill>
        <p:spPr>
          <a:xfrm>
            <a:off x="8190174" y="5010150"/>
            <a:ext cx="2466975" cy="1847850"/>
          </a:xfrm>
          <a:prstGeom prst="rect">
            <a:avLst/>
          </a:prstGeom>
        </p:spPr>
      </p:pic>
    </p:spTree>
    <p:extLst>
      <p:ext uri="{BB962C8B-B14F-4D97-AF65-F5344CB8AC3E}">
        <p14:creationId xmlns:p14="http://schemas.microsoft.com/office/powerpoint/2010/main" val="1588006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6A041-E16C-4048-866B-BE8B2A235A84}"/>
              </a:ext>
            </a:extLst>
          </p:cNvPr>
          <p:cNvSpPr>
            <a:spLocks noGrp="1"/>
          </p:cNvSpPr>
          <p:nvPr>
            <p:ph type="title"/>
          </p:nvPr>
        </p:nvSpPr>
        <p:spPr/>
        <p:txBody>
          <a:bodyPr>
            <a:normAutofit/>
          </a:bodyPr>
          <a:lstStyle/>
          <a:p>
            <a:r>
              <a:rPr lang="en-GB" b="1" u="sng" dirty="0"/>
              <a:t>Parent’s influence in Nursery – Let’s build a curriculum tailored to the children.</a:t>
            </a:r>
          </a:p>
        </p:txBody>
      </p:sp>
      <p:sp>
        <p:nvSpPr>
          <p:cNvPr id="3" name="Content Placeholder 2">
            <a:extLst>
              <a:ext uri="{FF2B5EF4-FFF2-40B4-BE49-F238E27FC236}">
                <a16:creationId xmlns:a16="http://schemas.microsoft.com/office/drawing/2014/main" id="{B9A42D18-3CBE-4F83-A7FF-A32A669CD10F}"/>
              </a:ext>
            </a:extLst>
          </p:cNvPr>
          <p:cNvSpPr>
            <a:spLocks noGrp="1"/>
          </p:cNvSpPr>
          <p:nvPr>
            <p:ph idx="1"/>
          </p:nvPr>
        </p:nvSpPr>
        <p:spPr>
          <a:xfrm>
            <a:off x="838200" y="1754095"/>
            <a:ext cx="10515600" cy="4738780"/>
          </a:xfrm>
        </p:spPr>
        <p:txBody>
          <a:bodyPr>
            <a:normAutofit fontScale="92500" lnSpcReduction="20000"/>
          </a:bodyPr>
          <a:lstStyle/>
          <a:p>
            <a:endParaRPr lang="en-GB" dirty="0"/>
          </a:p>
          <a:p>
            <a:r>
              <a:rPr lang="en-GB" dirty="0"/>
              <a:t>Stay and plays.</a:t>
            </a:r>
          </a:p>
          <a:p>
            <a:r>
              <a:rPr lang="en-GB" dirty="0"/>
              <a:t>Singing and Storytime sessions.</a:t>
            </a:r>
          </a:p>
          <a:p>
            <a:r>
              <a:rPr lang="en-GB" dirty="0"/>
              <a:t>Mystery Reader.</a:t>
            </a:r>
          </a:p>
          <a:p>
            <a:r>
              <a:rPr lang="en-GB" dirty="0"/>
              <a:t>Parents to influence our curriculum.  What can you share with our children?  </a:t>
            </a:r>
          </a:p>
          <a:p>
            <a:r>
              <a:rPr lang="en-GB" dirty="0"/>
              <a:t>Next step footprints.</a:t>
            </a:r>
          </a:p>
          <a:p>
            <a:r>
              <a:rPr lang="en-GB" dirty="0"/>
              <a:t>Yearly events.</a:t>
            </a:r>
          </a:p>
          <a:p>
            <a:r>
              <a:rPr lang="en-GB" dirty="0"/>
              <a:t>Charity events.</a:t>
            </a:r>
          </a:p>
          <a:p>
            <a:r>
              <a:rPr lang="en-GB" dirty="0"/>
              <a:t>PTA events</a:t>
            </a:r>
          </a:p>
          <a:p>
            <a:r>
              <a:rPr lang="en-GB" dirty="0"/>
              <a:t>Donations</a:t>
            </a:r>
          </a:p>
          <a:p>
            <a:r>
              <a:rPr lang="en-GB" dirty="0"/>
              <a:t>Painting.</a:t>
            </a:r>
          </a:p>
          <a:p>
            <a:endParaRPr lang="en-GB" dirty="0"/>
          </a:p>
        </p:txBody>
      </p:sp>
      <p:sp>
        <p:nvSpPr>
          <p:cNvPr id="4" name="Rectangle 3">
            <a:extLst>
              <a:ext uri="{FF2B5EF4-FFF2-40B4-BE49-F238E27FC236}">
                <a16:creationId xmlns:a16="http://schemas.microsoft.com/office/drawing/2014/main" id="{E5F9FC66-3BE1-4B97-9655-6E7B8CC1C34C}"/>
              </a:ext>
            </a:extLst>
          </p:cNvPr>
          <p:cNvSpPr/>
          <p:nvPr/>
        </p:nvSpPr>
        <p:spPr>
          <a:xfrm>
            <a:off x="4141443" y="6371616"/>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5" name="Picture 4" descr="SHIELD">
            <a:extLst>
              <a:ext uri="{FF2B5EF4-FFF2-40B4-BE49-F238E27FC236}">
                <a16:creationId xmlns:a16="http://schemas.microsoft.com/office/drawing/2014/main" id="{53276FAD-64AA-4B2B-97D9-3655945DBA2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46115" y="6082265"/>
            <a:ext cx="576064" cy="658683"/>
          </a:xfrm>
          <a:prstGeom prst="rect">
            <a:avLst/>
          </a:prstGeom>
          <a:noFill/>
        </p:spPr>
      </p:pic>
      <p:pic>
        <p:nvPicPr>
          <p:cNvPr id="6" name="Picture 5">
            <a:extLst>
              <a:ext uri="{FF2B5EF4-FFF2-40B4-BE49-F238E27FC236}">
                <a16:creationId xmlns:a16="http://schemas.microsoft.com/office/drawing/2014/main" id="{5B3ABD64-739A-47FF-9F2C-83A8635F8335}"/>
              </a:ext>
            </a:extLst>
          </p:cNvPr>
          <p:cNvPicPr>
            <a:picLocks noChangeAspect="1"/>
          </p:cNvPicPr>
          <p:nvPr/>
        </p:nvPicPr>
        <p:blipFill>
          <a:blip r:embed="rId3"/>
          <a:stretch>
            <a:fillRect/>
          </a:stretch>
        </p:blipFill>
        <p:spPr>
          <a:xfrm>
            <a:off x="4270342" y="4062786"/>
            <a:ext cx="2209959" cy="2219825"/>
          </a:xfrm>
          <a:prstGeom prst="rect">
            <a:avLst/>
          </a:prstGeom>
        </p:spPr>
      </p:pic>
      <p:pic>
        <p:nvPicPr>
          <p:cNvPr id="7" name="Picture 6">
            <a:extLst>
              <a:ext uri="{FF2B5EF4-FFF2-40B4-BE49-F238E27FC236}">
                <a16:creationId xmlns:a16="http://schemas.microsoft.com/office/drawing/2014/main" id="{D85B67EC-B97D-469F-9C6E-A1EA91646E84}"/>
              </a:ext>
            </a:extLst>
          </p:cNvPr>
          <p:cNvPicPr>
            <a:picLocks noChangeAspect="1"/>
          </p:cNvPicPr>
          <p:nvPr/>
        </p:nvPicPr>
        <p:blipFill>
          <a:blip r:embed="rId4"/>
          <a:stretch>
            <a:fillRect/>
          </a:stretch>
        </p:blipFill>
        <p:spPr>
          <a:xfrm>
            <a:off x="6675361" y="4434761"/>
            <a:ext cx="2466975" cy="1847850"/>
          </a:xfrm>
          <a:prstGeom prst="rect">
            <a:avLst/>
          </a:prstGeom>
        </p:spPr>
      </p:pic>
      <p:pic>
        <p:nvPicPr>
          <p:cNvPr id="8" name="Picture 7">
            <a:extLst>
              <a:ext uri="{FF2B5EF4-FFF2-40B4-BE49-F238E27FC236}">
                <a16:creationId xmlns:a16="http://schemas.microsoft.com/office/drawing/2014/main" id="{6E29D5CA-98DC-40E8-9061-AE2CB16229F8}"/>
              </a:ext>
            </a:extLst>
          </p:cNvPr>
          <p:cNvPicPr>
            <a:picLocks noChangeAspect="1"/>
          </p:cNvPicPr>
          <p:nvPr/>
        </p:nvPicPr>
        <p:blipFill>
          <a:blip r:embed="rId5"/>
          <a:stretch>
            <a:fillRect/>
          </a:stretch>
        </p:blipFill>
        <p:spPr>
          <a:xfrm>
            <a:off x="9337396" y="4504644"/>
            <a:ext cx="2760568" cy="1545918"/>
          </a:xfrm>
          <a:prstGeom prst="rect">
            <a:avLst/>
          </a:prstGeom>
        </p:spPr>
      </p:pic>
    </p:spTree>
    <p:extLst>
      <p:ext uri="{BB962C8B-B14F-4D97-AF65-F5344CB8AC3E}">
        <p14:creationId xmlns:p14="http://schemas.microsoft.com/office/powerpoint/2010/main" val="1042721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4F20-3E89-4E3F-B932-D0239F37F8F9}"/>
              </a:ext>
            </a:extLst>
          </p:cNvPr>
          <p:cNvSpPr>
            <a:spLocks noGrp="1"/>
          </p:cNvSpPr>
          <p:nvPr>
            <p:ph type="title"/>
          </p:nvPr>
        </p:nvSpPr>
        <p:spPr/>
        <p:txBody>
          <a:bodyPr/>
          <a:lstStyle/>
          <a:p>
            <a:r>
              <a:rPr lang="en-GB" dirty="0"/>
              <a:t>Mystery Reader</a:t>
            </a:r>
          </a:p>
        </p:txBody>
      </p:sp>
      <p:sp>
        <p:nvSpPr>
          <p:cNvPr id="3" name="Content Placeholder 2">
            <a:extLst>
              <a:ext uri="{FF2B5EF4-FFF2-40B4-BE49-F238E27FC236}">
                <a16:creationId xmlns:a16="http://schemas.microsoft.com/office/drawing/2014/main" id="{2EBCA902-7877-46D3-952C-846458467E93}"/>
              </a:ext>
            </a:extLst>
          </p:cNvPr>
          <p:cNvSpPr>
            <a:spLocks noGrp="1"/>
          </p:cNvSpPr>
          <p:nvPr>
            <p:ph idx="1"/>
          </p:nvPr>
        </p:nvSpPr>
        <p:spPr/>
        <p:txBody>
          <a:bodyPr/>
          <a:lstStyle/>
          <a:p>
            <a:r>
              <a:rPr lang="en-GB" dirty="0"/>
              <a:t>Our Mystery reader sessions are designed to give the children a wide variety of stories, read by many different people.</a:t>
            </a:r>
          </a:p>
          <a:p>
            <a:r>
              <a:rPr lang="en-GB" dirty="0"/>
              <a:t>It brings fun and excitement around reading.</a:t>
            </a:r>
          </a:p>
          <a:p>
            <a:r>
              <a:rPr lang="en-GB" dirty="0"/>
              <a:t>Parent volunteers</a:t>
            </a:r>
          </a:p>
          <a:p>
            <a:r>
              <a:rPr lang="en-GB"/>
              <a:t>Sign up today!</a:t>
            </a:r>
          </a:p>
        </p:txBody>
      </p:sp>
      <p:pic>
        <p:nvPicPr>
          <p:cNvPr id="4" name="Picture 3">
            <a:extLst>
              <a:ext uri="{FF2B5EF4-FFF2-40B4-BE49-F238E27FC236}">
                <a16:creationId xmlns:a16="http://schemas.microsoft.com/office/drawing/2014/main" id="{9415F42E-4BA6-4E4E-A20D-0E712630B199}"/>
              </a:ext>
            </a:extLst>
          </p:cNvPr>
          <p:cNvPicPr>
            <a:picLocks noChangeAspect="1"/>
          </p:cNvPicPr>
          <p:nvPr/>
        </p:nvPicPr>
        <p:blipFill>
          <a:blip r:embed="rId2"/>
          <a:stretch>
            <a:fillRect/>
          </a:stretch>
        </p:blipFill>
        <p:spPr>
          <a:xfrm>
            <a:off x="11559223" y="6199575"/>
            <a:ext cx="573074" cy="658425"/>
          </a:xfrm>
          <a:prstGeom prst="rect">
            <a:avLst/>
          </a:prstGeom>
        </p:spPr>
      </p:pic>
      <p:pic>
        <p:nvPicPr>
          <p:cNvPr id="5" name="Picture 4">
            <a:extLst>
              <a:ext uri="{FF2B5EF4-FFF2-40B4-BE49-F238E27FC236}">
                <a16:creationId xmlns:a16="http://schemas.microsoft.com/office/drawing/2014/main" id="{C956CF71-58F7-40ED-9418-BC95AD4FDAAD}"/>
              </a:ext>
            </a:extLst>
          </p:cNvPr>
          <p:cNvPicPr>
            <a:picLocks noChangeAspect="1"/>
          </p:cNvPicPr>
          <p:nvPr/>
        </p:nvPicPr>
        <p:blipFill>
          <a:blip r:embed="rId3"/>
          <a:stretch>
            <a:fillRect/>
          </a:stretch>
        </p:blipFill>
        <p:spPr>
          <a:xfrm>
            <a:off x="2175087" y="4568825"/>
            <a:ext cx="2619375" cy="1743075"/>
          </a:xfrm>
          <a:prstGeom prst="rect">
            <a:avLst/>
          </a:prstGeom>
        </p:spPr>
      </p:pic>
      <p:pic>
        <p:nvPicPr>
          <p:cNvPr id="6" name="Picture 5">
            <a:extLst>
              <a:ext uri="{FF2B5EF4-FFF2-40B4-BE49-F238E27FC236}">
                <a16:creationId xmlns:a16="http://schemas.microsoft.com/office/drawing/2014/main" id="{ED9154EE-210B-4C9B-94DC-8676A12B5FBD}"/>
              </a:ext>
            </a:extLst>
          </p:cNvPr>
          <p:cNvPicPr>
            <a:picLocks noChangeAspect="1"/>
          </p:cNvPicPr>
          <p:nvPr/>
        </p:nvPicPr>
        <p:blipFill>
          <a:blip r:embed="rId4"/>
          <a:stretch>
            <a:fillRect/>
          </a:stretch>
        </p:blipFill>
        <p:spPr>
          <a:xfrm>
            <a:off x="5646606" y="4252225"/>
            <a:ext cx="2143125" cy="2143125"/>
          </a:xfrm>
          <a:prstGeom prst="rect">
            <a:avLst/>
          </a:prstGeom>
        </p:spPr>
      </p:pic>
    </p:spTree>
    <p:extLst>
      <p:ext uri="{BB962C8B-B14F-4D97-AF65-F5344CB8AC3E}">
        <p14:creationId xmlns:p14="http://schemas.microsoft.com/office/powerpoint/2010/main" val="3409653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08C3-A838-4734-B01E-8F1DAA37D660}"/>
              </a:ext>
            </a:extLst>
          </p:cNvPr>
          <p:cNvSpPr>
            <a:spLocks noGrp="1"/>
          </p:cNvSpPr>
          <p:nvPr>
            <p:ph type="title"/>
          </p:nvPr>
        </p:nvSpPr>
        <p:spPr/>
        <p:txBody>
          <a:bodyPr/>
          <a:lstStyle/>
          <a:p>
            <a:r>
              <a:rPr lang="en-GB" b="1" u="sng" dirty="0"/>
              <a:t>Phonics in Nursery</a:t>
            </a:r>
            <a:r>
              <a:rPr lang="en-GB" dirty="0"/>
              <a:t>	</a:t>
            </a:r>
          </a:p>
        </p:txBody>
      </p:sp>
      <p:sp>
        <p:nvSpPr>
          <p:cNvPr id="3" name="Content Placeholder 2">
            <a:extLst>
              <a:ext uri="{FF2B5EF4-FFF2-40B4-BE49-F238E27FC236}">
                <a16:creationId xmlns:a16="http://schemas.microsoft.com/office/drawing/2014/main" id="{C70E9F7E-69A0-4A7E-B903-245B694873CA}"/>
              </a:ext>
            </a:extLst>
          </p:cNvPr>
          <p:cNvSpPr>
            <a:spLocks noGrp="1"/>
          </p:cNvSpPr>
          <p:nvPr>
            <p:ph idx="1"/>
          </p:nvPr>
        </p:nvSpPr>
        <p:spPr/>
        <p:txBody>
          <a:bodyPr>
            <a:normAutofit/>
          </a:bodyPr>
          <a:lstStyle/>
          <a:p>
            <a:r>
              <a:rPr lang="en-GB" dirty="0" err="1"/>
              <a:t>Animaphonics</a:t>
            </a:r>
            <a:r>
              <a:rPr lang="en-GB" dirty="0"/>
              <a:t> – Our DFE approved programme</a:t>
            </a:r>
          </a:p>
          <a:p>
            <a:r>
              <a:rPr lang="en-GB" dirty="0"/>
              <a:t>Phase 1 phonics – The starting point for all children.</a:t>
            </a:r>
          </a:p>
          <a:p>
            <a:r>
              <a:rPr lang="en-GB" dirty="0"/>
              <a:t>Regular assessment.</a:t>
            </a:r>
          </a:p>
          <a:p>
            <a:r>
              <a:rPr lang="en-GB" dirty="0"/>
              <a:t>Moving onto phase 2.</a:t>
            </a:r>
          </a:p>
          <a:p>
            <a:r>
              <a:rPr lang="en-GB" dirty="0"/>
              <a:t>What is phase 2?</a:t>
            </a:r>
          </a:p>
          <a:p>
            <a:r>
              <a:rPr lang="en-GB" dirty="0"/>
              <a:t>Informing parents.</a:t>
            </a:r>
          </a:p>
          <a:p>
            <a:r>
              <a:rPr lang="en-GB" dirty="0"/>
              <a:t>Supporting your children at home.</a:t>
            </a:r>
          </a:p>
          <a:p>
            <a:endParaRPr lang="en-GB" dirty="0"/>
          </a:p>
        </p:txBody>
      </p:sp>
      <p:sp>
        <p:nvSpPr>
          <p:cNvPr id="4" name="Rectangle 3">
            <a:extLst>
              <a:ext uri="{FF2B5EF4-FFF2-40B4-BE49-F238E27FC236}">
                <a16:creationId xmlns:a16="http://schemas.microsoft.com/office/drawing/2014/main" id="{C8FA3EAD-B30C-4A34-9097-7489D3971440}"/>
              </a:ext>
            </a:extLst>
          </p:cNvPr>
          <p:cNvSpPr/>
          <p:nvPr/>
        </p:nvSpPr>
        <p:spPr>
          <a:xfrm>
            <a:off x="4009467" y="6317636"/>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5" name="Picture 4" descr="SHIELD">
            <a:extLst>
              <a:ext uri="{FF2B5EF4-FFF2-40B4-BE49-F238E27FC236}">
                <a16:creationId xmlns:a16="http://schemas.microsoft.com/office/drawing/2014/main" id="{B6A39F91-C210-453B-A7CF-F2D7ED1252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6688" y="6030691"/>
            <a:ext cx="576064" cy="658683"/>
          </a:xfrm>
          <a:prstGeom prst="rect">
            <a:avLst/>
          </a:prstGeom>
          <a:noFill/>
        </p:spPr>
      </p:pic>
      <p:pic>
        <p:nvPicPr>
          <p:cNvPr id="6" name="Picture 5">
            <a:extLst>
              <a:ext uri="{FF2B5EF4-FFF2-40B4-BE49-F238E27FC236}">
                <a16:creationId xmlns:a16="http://schemas.microsoft.com/office/drawing/2014/main" id="{914CF2E7-3DD5-491A-904E-5EDAABC1DB39}"/>
              </a:ext>
            </a:extLst>
          </p:cNvPr>
          <p:cNvPicPr>
            <a:picLocks noChangeAspect="1"/>
          </p:cNvPicPr>
          <p:nvPr/>
        </p:nvPicPr>
        <p:blipFill>
          <a:blip r:embed="rId3"/>
          <a:stretch>
            <a:fillRect/>
          </a:stretch>
        </p:blipFill>
        <p:spPr>
          <a:xfrm>
            <a:off x="9373198" y="168626"/>
            <a:ext cx="2639554" cy="2639554"/>
          </a:xfrm>
          <a:prstGeom prst="rect">
            <a:avLst/>
          </a:prstGeom>
        </p:spPr>
      </p:pic>
      <p:pic>
        <p:nvPicPr>
          <p:cNvPr id="7" name="Picture 6">
            <a:extLst>
              <a:ext uri="{FF2B5EF4-FFF2-40B4-BE49-F238E27FC236}">
                <a16:creationId xmlns:a16="http://schemas.microsoft.com/office/drawing/2014/main" id="{713D9A0E-092E-47EA-951A-C0D2E74AB9FF}"/>
              </a:ext>
            </a:extLst>
          </p:cNvPr>
          <p:cNvPicPr>
            <a:picLocks noChangeAspect="1"/>
          </p:cNvPicPr>
          <p:nvPr/>
        </p:nvPicPr>
        <p:blipFill>
          <a:blip r:embed="rId4"/>
          <a:stretch>
            <a:fillRect/>
          </a:stretch>
        </p:blipFill>
        <p:spPr>
          <a:xfrm>
            <a:off x="5602615" y="365125"/>
            <a:ext cx="3362325" cy="1362075"/>
          </a:xfrm>
          <a:prstGeom prst="rect">
            <a:avLst/>
          </a:prstGeom>
        </p:spPr>
      </p:pic>
    </p:spTree>
    <p:extLst>
      <p:ext uri="{BB962C8B-B14F-4D97-AF65-F5344CB8AC3E}">
        <p14:creationId xmlns:p14="http://schemas.microsoft.com/office/powerpoint/2010/main" val="3186657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BBC87-C0E0-49BB-A7BD-0D1BAE63C9A9}"/>
              </a:ext>
            </a:extLst>
          </p:cNvPr>
          <p:cNvSpPr>
            <a:spLocks noGrp="1"/>
          </p:cNvSpPr>
          <p:nvPr>
            <p:ph idx="1"/>
          </p:nvPr>
        </p:nvSpPr>
        <p:spPr>
          <a:xfrm>
            <a:off x="133165" y="1460500"/>
            <a:ext cx="11993731" cy="5397499"/>
          </a:xfrm>
        </p:spPr>
        <p:txBody>
          <a:bodyPr rtlCol="0">
            <a:normAutofit fontScale="70000" lnSpcReduction="20000"/>
          </a:bodyPr>
          <a:lstStyle/>
          <a:p>
            <a:pPr>
              <a:defRPr/>
            </a:pPr>
            <a:r>
              <a:rPr lang="en-GB" dirty="0"/>
              <a:t>In nursery we concentrate on the children’s early listening skills based on a systematic approach through the phase 1 aspects.</a:t>
            </a:r>
          </a:p>
          <a:p>
            <a:pPr>
              <a:defRPr/>
            </a:pPr>
            <a:r>
              <a:rPr lang="en-GB" dirty="0"/>
              <a:t>We develop these by planning lots of fun activities and games in small groups developing the children’s ability to focus in on sounds, identify the differences between sounds, make their own sounds, explore beats and rhythms, explain sounds and begin to say words orally by hearing the sounds.</a:t>
            </a:r>
          </a:p>
          <a:p>
            <a:pPr>
              <a:defRPr/>
            </a:pPr>
            <a:r>
              <a:rPr lang="en-GB" dirty="0"/>
              <a:t>There are 7 aspects that we focus on…</a:t>
            </a:r>
          </a:p>
          <a:p>
            <a:pPr marL="0" indent="0">
              <a:buNone/>
              <a:defRPr/>
            </a:pPr>
            <a:endParaRPr lang="en-GB" dirty="0"/>
          </a:p>
          <a:p>
            <a:pPr marL="0" indent="0">
              <a:buNone/>
              <a:defRPr/>
            </a:pPr>
            <a:r>
              <a:rPr lang="en-GB" dirty="0"/>
              <a:t>■ Aspect 1: General sound discrimination – environmental sounds.</a:t>
            </a:r>
          </a:p>
          <a:p>
            <a:pPr marL="0" indent="0">
              <a:buNone/>
              <a:defRPr/>
            </a:pPr>
            <a:r>
              <a:rPr lang="en-GB" dirty="0"/>
              <a:t>■ Aspect 2: General sound discrimination – instrumental sounds.</a:t>
            </a:r>
          </a:p>
          <a:p>
            <a:pPr marL="0" indent="0">
              <a:buNone/>
              <a:defRPr/>
            </a:pPr>
            <a:r>
              <a:rPr lang="en-GB" dirty="0"/>
              <a:t>■ Aspect 3: General sound discrimination – body percussion.</a:t>
            </a:r>
          </a:p>
          <a:p>
            <a:pPr marL="0" indent="0">
              <a:buNone/>
              <a:defRPr/>
            </a:pPr>
            <a:r>
              <a:rPr lang="en-GB" dirty="0"/>
              <a:t>■ Aspect 4: Rhythm and rhyme.</a:t>
            </a:r>
          </a:p>
          <a:p>
            <a:pPr marL="0" indent="0">
              <a:buNone/>
              <a:defRPr/>
            </a:pPr>
            <a:r>
              <a:rPr lang="en-GB" dirty="0"/>
              <a:t>■ Aspect 5: Alliteration.</a:t>
            </a:r>
          </a:p>
          <a:p>
            <a:pPr marL="0" indent="0">
              <a:buNone/>
              <a:defRPr/>
            </a:pPr>
            <a:r>
              <a:rPr lang="en-GB" dirty="0"/>
              <a:t>■ Aspect 6: Voice sounds.</a:t>
            </a:r>
          </a:p>
          <a:p>
            <a:pPr marL="0" indent="0">
              <a:buNone/>
              <a:defRPr/>
            </a:pPr>
            <a:r>
              <a:rPr lang="en-GB" dirty="0"/>
              <a:t>■ Aspect 7: Oral blending and segmenting.</a:t>
            </a:r>
          </a:p>
          <a:p>
            <a:pPr marL="0" indent="0">
              <a:buNone/>
              <a:defRPr/>
            </a:pPr>
            <a:r>
              <a:rPr lang="en-GB" dirty="0"/>
              <a:t>We will update you regularly on the stage we are focusing on and how you can support this at home using some specific ideas.  However in the meantime……</a:t>
            </a:r>
          </a:p>
        </p:txBody>
      </p:sp>
      <p:pic>
        <p:nvPicPr>
          <p:cNvPr id="8196" name="Picture 4" descr="C:\Users\SysAdmin\AppData\Local\Microsoft\Windows\Temporary Internet Files\Content.IE5\SS8K9M5P\1194986541442028018ear_-_body_part_nicu_buc_01.svg.med[1].png">
            <a:extLst>
              <a:ext uri="{FF2B5EF4-FFF2-40B4-BE49-F238E27FC236}">
                <a16:creationId xmlns:a16="http://schemas.microsoft.com/office/drawing/2014/main" id="{963F7C75-D090-41BB-8E79-C78395CDF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26" y="260350"/>
            <a:ext cx="720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C:\Users\SysAdmin\AppData\Local\Microsoft\Windows\Temporary Internet Files\Content.IE5\SS8K9M5P\1194986541442028018ear_-_body_part_nicu_buc_01.svg.med[1].png">
            <a:extLst>
              <a:ext uri="{FF2B5EF4-FFF2-40B4-BE49-F238E27FC236}">
                <a16:creationId xmlns:a16="http://schemas.microsoft.com/office/drawing/2014/main" id="{F9099BED-A890-4AE8-B704-326D8DC61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4" y="260350"/>
            <a:ext cx="720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13F763C-AC6E-43A7-BE5E-B9AA3FEAD669}"/>
              </a:ext>
            </a:extLst>
          </p:cNvPr>
          <p:cNvSpPr/>
          <p:nvPr/>
        </p:nvSpPr>
        <p:spPr>
          <a:xfrm>
            <a:off x="4160296" y="6412984"/>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7" name="Picture 6" descr="SHIELD">
            <a:extLst>
              <a:ext uri="{FF2B5EF4-FFF2-40B4-BE49-F238E27FC236}">
                <a16:creationId xmlns:a16="http://schemas.microsoft.com/office/drawing/2014/main" id="{6E7DFA1D-D5AF-49C9-AD2D-4677A5299F9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82771" y="6123633"/>
            <a:ext cx="576064" cy="658683"/>
          </a:xfrm>
          <a:prstGeom prst="rect">
            <a:avLst/>
          </a:prstGeom>
          <a:noFill/>
        </p:spPr>
      </p:pic>
      <p:sp>
        <p:nvSpPr>
          <p:cNvPr id="6" name="Title 5">
            <a:extLst>
              <a:ext uri="{FF2B5EF4-FFF2-40B4-BE49-F238E27FC236}">
                <a16:creationId xmlns:a16="http://schemas.microsoft.com/office/drawing/2014/main" id="{ACAFE286-4DAE-40FF-9EBC-410B5B9C160F}"/>
              </a:ext>
            </a:extLst>
          </p:cNvPr>
          <p:cNvSpPr>
            <a:spLocks noGrp="1"/>
          </p:cNvSpPr>
          <p:nvPr>
            <p:ph type="title"/>
          </p:nvPr>
        </p:nvSpPr>
        <p:spPr>
          <a:xfrm>
            <a:off x="838200" y="197644"/>
            <a:ext cx="10515600" cy="1325563"/>
          </a:xfrm>
        </p:spPr>
        <p:txBody>
          <a:bodyPr>
            <a:normAutofit/>
          </a:bodyPr>
          <a:lstStyle/>
          <a:p>
            <a:pPr algn="ctr"/>
            <a:r>
              <a:rPr lang="en-GB" sz="6600" b="1" u="sng" dirty="0"/>
              <a:t>Phase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C88D0-83DA-4510-8EBB-B1648408D566}"/>
              </a:ext>
            </a:extLst>
          </p:cNvPr>
          <p:cNvSpPr>
            <a:spLocks noGrp="1"/>
          </p:cNvSpPr>
          <p:nvPr>
            <p:ph idx="1"/>
          </p:nvPr>
        </p:nvSpPr>
        <p:spPr/>
        <p:txBody>
          <a:bodyPr vert="horz" lIns="91440" tIns="45720" rIns="91440" bIns="45720" rtlCol="0" anchor="t">
            <a:normAutofit lnSpcReduction="10000"/>
          </a:bodyPr>
          <a:lstStyle/>
          <a:p>
            <a:r>
              <a:rPr lang="en-GB" sz="4000" dirty="0"/>
              <a:t>Wren Class</a:t>
            </a:r>
          </a:p>
          <a:p>
            <a:r>
              <a:rPr lang="en-GB" sz="4000" dirty="0"/>
              <a:t>Positive start.</a:t>
            </a:r>
          </a:p>
          <a:p>
            <a:r>
              <a:rPr lang="en-GB" sz="4000" dirty="0"/>
              <a:t>Baseline and next steps</a:t>
            </a:r>
            <a:r>
              <a:rPr lang="en-GB" sz="4000" dirty="0">
                <a:cs typeface="Calibri" panose="020F0502020204030204"/>
              </a:rPr>
              <a:t>. – sent out by Monday 23</a:t>
            </a:r>
            <a:r>
              <a:rPr lang="en-GB" sz="4000" baseline="30000" dirty="0">
                <a:cs typeface="Calibri" panose="020F0502020204030204"/>
              </a:rPr>
              <a:t>rd</a:t>
            </a:r>
            <a:r>
              <a:rPr lang="en-GB" sz="4000" dirty="0">
                <a:cs typeface="Calibri" panose="020F0502020204030204"/>
              </a:rPr>
              <a:t> via class Dojo.</a:t>
            </a:r>
          </a:p>
          <a:p>
            <a:r>
              <a:rPr lang="en-GB" sz="4000" dirty="0">
                <a:cs typeface="Calibri" panose="020F0502020204030204"/>
              </a:rPr>
              <a:t>Key person - Role</a:t>
            </a:r>
          </a:p>
          <a:p>
            <a:r>
              <a:rPr lang="en-GB" sz="4000" dirty="0">
                <a:cs typeface="Calibri" panose="020F0502020204030204"/>
              </a:rPr>
              <a:t>Our St Paul’s Nursery team. – Mrs Sims, Mrs Bennett, Mrs </a:t>
            </a:r>
            <a:r>
              <a:rPr lang="en-GB" sz="4000" dirty="0" err="1">
                <a:cs typeface="Calibri" panose="020F0502020204030204"/>
              </a:rPr>
              <a:t>Croall</a:t>
            </a:r>
            <a:r>
              <a:rPr lang="en-GB" sz="4000" dirty="0">
                <a:cs typeface="Calibri" panose="020F0502020204030204"/>
              </a:rPr>
              <a:t> and Mrs Browning.</a:t>
            </a:r>
          </a:p>
          <a:p>
            <a:pPr marL="0" indent="0">
              <a:buNone/>
            </a:pPr>
            <a:endParaRPr lang="en-GB" sz="4000" dirty="0">
              <a:cs typeface="Calibri" panose="020F0502020204030204"/>
            </a:endParaRPr>
          </a:p>
          <a:p>
            <a:pPr marL="0" indent="0">
              <a:buNone/>
            </a:pPr>
            <a:endParaRPr lang="en-GB" dirty="0">
              <a:cs typeface="Calibri" panose="020F0502020204030204"/>
            </a:endParaRPr>
          </a:p>
          <a:p>
            <a:endParaRPr lang="en-GB" dirty="0">
              <a:cs typeface="Calibri" panose="020F0502020204030204"/>
            </a:endParaRPr>
          </a:p>
          <a:p>
            <a:endParaRPr lang="en-GB" dirty="0">
              <a:cs typeface="Calibri" panose="020F0502020204030204"/>
            </a:endParaRPr>
          </a:p>
        </p:txBody>
      </p:sp>
      <p:sp>
        <p:nvSpPr>
          <p:cNvPr id="4" name="Rectangle 3">
            <a:extLst>
              <a:ext uri="{FF2B5EF4-FFF2-40B4-BE49-F238E27FC236}">
                <a16:creationId xmlns:a16="http://schemas.microsoft.com/office/drawing/2014/main" id="{0EF8FEF8-ECB7-4076-AE71-2D388319D441}"/>
              </a:ext>
            </a:extLst>
          </p:cNvPr>
          <p:cNvSpPr/>
          <p:nvPr/>
        </p:nvSpPr>
        <p:spPr>
          <a:xfrm>
            <a:off x="4263991" y="6311900"/>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5" name="Picture 4" descr="SHIELD">
            <a:extLst>
              <a:ext uri="{FF2B5EF4-FFF2-40B4-BE49-F238E27FC236}">
                <a16:creationId xmlns:a16="http://schemas.microsoft.com/office/drawing/2014/main" id="{4FECCA51-5A8D-4DA5-A58A-9B21FDD7616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034382"/>
            <a:ext cx="576064" cy="658683"/>
          </a:xfrm>
          <a:prstGeom prst="rect">
            <a:avLst/>
          </a:prstGeom>
          <a:noFill/>
        </p:spPr>
      </p:pic>
      <p:pic>
        <p:nvPicPr>
          <p:cNvPr id="6" name="Picture 5">
            <a:extLst>
              <a:ext uri="{FF2B5EF4-FFF2-40B4-BE49-F238E27FC236}">
                <a16:creationId xmlns:a16="http://schemas.microsoft.com/office/drawing/2014/main" id="{25C9BED3-3BCF-43C2-91C6-88B96042E33F}"/>
              </a:ext>
            </a:extLst>
          </p:cNvPr>
          <p:cNvPicPr>
            <a:picLocks noChangeAspect="1"/>
          </p:cNvPicPr>
          <p:nvPr/>
        </p:nvPicPr>
        <p:blipFill>
          <a:blip r:embed="rId3"/>
          <a:stretch>
            <a:fillRect/>
          </a:stretch>
        </p:blipFill>
        <p:spPr>
          <a:xfrm>
            <a:off x="6059389" y="292361"/>
            <a:ext cx="5870475" cy="1699348"/>
          </a:xfrm>
          <a:prstGeom prst="rect">
            <a:avLst/>
          </a:prstGeom>
        </p:spPr>
      </p:pic>
      <p:pic>
        <p:nvPicPr>
          <p:cNvPr id="1026" name="Picture 2">
            <a:extLst>
              <a:ext uri="{FF2B5EF4-FFF2-40B4-BE49-F238E27FC236}">
                <a16:creationId xmlns:a16="http://schemas.microsoft.com/office/drawing/2014/main" id="{68449B70-EB5D-4309-8D09-56D9F6A4B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078" y="351939"/>
            <a:ext cx="2040311" cy="204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808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D03AC-9C34-4CA4-8DF0-99DD44BAF3AC}"/>
              </a:ext>
            </a:extLst>
          </p:cNvPr>
          <p:cNvSpPr>
            <a:spLocks noGrp="1"/>
          </p:cNvSpPr>
          <p:nvPr>
            <p:ph type="title"/>
          </p:nvPr>
        </p:nvSpPr>
        <p:spPr>
          <a:xfrm>
            <a:off x="838200" y="0"/>
            <a:ext cx="10515600" cy="1325563"/>
          </a:xfrm>
        </p:spPr>
        <p:txBody>
          <a:bodyPr/>
          <a:lstStyle/>
          <a:p>
            <a:r>
              <a:rPr lang="en-GB" b="1" u="sng" dirty="0"/>
              <a:t>Phase 2</a:t>
            </a:r>
          </a:p>
        </p:txBody>
      </p:sp>
      <p:sp>
        <p:nvSpPr>
          <p:cNvPr id="3" name="Content Placeholder 2">
            <a:extLst>
              <a:ext uri="{FF2B5EF4-FFF2-40B4-BE49-F238E27FC236}">
                <a16:creationId xmlns:a16="http://schemas.microsoft.com/office/drawing/2014/main" id="{F5F33519-746A-4EC8-8446-0CD28C9A35F9}"/>
              </a:ext>
            </a:extLst>
          </p:cNvPr>
          <p:cNvSpPr>
            <a:spLocks noGrp="1"/>
          </p:cNvSpPr>
          <p:nvPr>
            <p:ph idx="1"/>
          </p:nvPr>
        </p:nvSpPr>
        <p:spPr>
          <a:xfrm>
            <a:off x="0" y="1137469"/>
            <a:ext cx="10515600" cy="4351338"/>
          </a:xfrm>
        </p:spPr>
        <p:txBody>
          <a:bodyPr/>
          <a:lstStyle/>
          <a:p>
            <a:r>
              <a:rPr lang="en-GB" dirty="0"/>
              <a:t>Moving on to Phase 2.</a:t>
            </a:r>
          </a:p>
          <a:p>
            <a:r>
              <a:rPr lang="en-GB" dirty="0"/>
              <a:t>Teaching the single sounds including the letter name and sound.</a:t>
            </a:r>
          </a:p>
          <a:p>
            <a:r>
              <a:rPr lang="en-GB" b="1" dirty="0"/>
              <a:t>How you can help </a:t>
            </a:r>
            <a:r>
              <a:rPr lang="en-GB" dirty="0"/>
              <a:t>– when talking about sounds with your child e.g. sounds in their name or looking at the alphabet teach them the sound as well as the name.</a:t>
            </a:r>
          </a:p>
          <a:p>
            <a:r>
              <a:rPr lang="en-GB" dirty="0"/>
              <a:t>Ensure you only teach the pure sound.</a:t>
            </a:r>
          </a:p>
          <a:p>
            <a:pPr marL="0" indent="0">
              <a:buNone/>
            </a:pPr>
            <a:r>
              <a:rPr lang="en-GB" dirty="0">
                <a:hlinkClick r:id="rId2"/>
              </a:rPr>
              <a:t>https://www.youtube.com/watch?v=BqhXUW_v-1s</a:t>
            </a:r>
            <a:endParaRPr lang="en-GB" dirty="0"/>
          </a:p>
          <a:p>
            <a:pPr marL="0" indent="0">
              <a:buNone/>
            </a:pPr>
            <a:r>
              <a:rPr lang="en-GB" dirty="0"/>
              <a:t>- Video demonstrating the pure sounds. </a:t>
            </a:r>
          </a:p>
          <a:p>
            <a:r>
              <a:rPr lang="en-GB" dirty="0"/>
              <a:t>Keeping you up to date.</a:t>
            </a:r>
          </a:p>
          <a:p>
            <a:endParaRPr lang="en-GB" dirty="0"/>
          </a:p>
        </p:txBody>
      </p:sp>
      <p:sp>
        <p:nvSpPr>
          <p:cNvPr id="4" name="Rectangle 3">
            <a:extLst>
              <a:ext uri="{FF2B5EF4-FFF2-40B4-BE49-F238E27FC236}">
                <a16:creationId xmlns:a16="http://schemas.microsoft.com/office/drawing/2014/main" id="{162BD297-FB1C-48B7-AEF0-896D1C564492}"/>
              </a:ext>
            </a:extLst>
          </p:cNvPr>
          <p:cNvSpPr/>
          <p:nvPr/>
        </p:nvSpPr>
        <p:spPr>
          <a:xfrm>
            <a:off x="2887677" y="6375277"/>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5" name="Picture 4" descr="SHIELD">
            <a:extLst>
              <a:ext uri="{FF2B5EF4-FFF2-40B4-BE49-F238E27FC236}">
                <a16:creationId xmlns:a16="http://schemas.microsoft.com/office/drawing/2014/main" id="{F4692FFD-44F7-4D72-A57C-DABC697135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33" y="6085926"/>
            <a:ext cx="576064" cy="658683"/>
          </a:xfrm>
          <a:prstGeom prst="rect">
            <a:avLst/>
          </a:prstGeom>
          <a:noFill/>
        </p:spPr>
      </p:pic>
      <p:pic>
        <p:nvPicPr>
          <p:cNvPr id="7" name="Picture 6">
            <a:extLst>
              <a:ext uri="{FF2B5EF4-FFF2-40B4-BE49-F238E27FC236}">
                <a16:creationId xmlns:a16="http://schemas.microsoft.com/office/drawing/2014/main" id="{743A723E-5E26-4F50-BDB3-6276FBA6D601}"/>
              </a:ext>
            </a:extLst>
          </p:cNvPr>
          <p:cNvPicPr>
            <a:picLocks noChangeAspect="1"/>
          </p:cNvPicPr>
          <p:nvPr/>
        </p:nvPicPr>
        <p:blipFill>
          <a:blip r:embed="rId4"/>
          <a:stretch>
            <a:fillRect/>
          </a:stretch>
        </p:blipFill>
        <p:spPr>
          <a:xfrm>
            <a:off x="7564263" y="3429000"/>
            <a:ext cx="4627737" cy="3429000"/>
          </a:xfrm>
          <a:prstGeom prst="rect">
            <a:avLst/>
          </a:prstGeom>
        </p:spPr>
      </p:pic>
    </p:spTree>
    <p:extLst>
      <p:ext uri="{BB962C8B-B14F-4D97-AF65-F5344CB8AC3E}">
        <p14:creationId xmlns:p14="http://schemas.microsoft.com/office/powerpoint/2010/main" val="303193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644A-240F-435C-A8CD-8B8723986EFD}"/>
              </a:ext>
            </a:extLst>
          </p:cNvPr>
          <p:cNvSpPr>
            <a:spLocks noGrp="1"/>
          </p:cNvSpPr>
          <p:nvPr>
            <p:ph type="title"/>
          </p:nvPr>
        </p:nvSpPr>
        <p:spPr/>
        <p:txBody>
          <a:bodyPr/>
          <a:lstStyle/>
          <a:p>
            <a:r>
              <a:rPr lang="en-GB" b="1" u="sng" dirty="0"/>
              <a:t>Early maths – The expectations in Nursery and how you can help at home.</a:t>
            </a:r>
          </a:p>
        </p:txBody>
      </p:sp>
      <p:sp>
        <p:nvSpPr>
          <p:cNvPr id="3" name="Content Placeholder 2">
            <a:extLst>
              <a:ext uri="{FF2B5EF4-FFF2-40B4-BE49-F238E27FC236}">
                <a16:creationId xmlns:a16="http://schemas.microsoft.com/office/drawing/2014/main" id="{5BD7E0AB-FB1C-4B32-B5A9-E3C800523F4E}"/>
              </a:ext>
            </a:extLst>
          </p:cNvPr>
          <p:cNvSpPr>
            <a:spLocks noGrp="1"/>
          </p:cNvSpPr>
          <p:nvPr>
            <p:ph idx="1"/>
          </p:nvPr>
        </p:nvSpPr>
        <p:spPr/>
        <p:txBody>
          <a:bodyPr>
            <a:normAutofit fontScale="92500" lnSpcReduction="10000"/>
          </a:bodyPr>
          <a:lstStyle/>
          <a:p>
            <a:pPr marL="0" indent="0">
              <a:buNone/>
            </a:pPr>
            <a:r>
              <a:rPr lang="en-GB" sz="2000" i="1" dirty="0"/>
              <a:t>‘Developing a strong grounding in number is essential so that all children develop the necessary building blocks to excel mathematically. Children should be able to count confidently, develop a deep understanding of the numbers to 10, the relationships between them and the patterns within those numbers.’ </a:t>
            </a:r>
            <a:r>
              <a:rPr lang="en-GB" i="1" dirty="0"/>
              <a:t>– </a:t>
            </a:r>
            <a:r>
              <a:rPr lang="en-GB" sz="2000" b="1" dirty="0">
                <a:solidFill>
                  <a:prstClr val="black"/>
                </a:solidFill>
              </a:rPr>
              <a:t>Statutory Framework for the Early Years Foundation Stage – Department for education</a:t>
            </a:r>
            <a:r>
              <a:rPr lang="en-GB" sz="2000" dirty="0">
                <a:solidFill>
                  <a:prstClr val="black"/>
                </a:solidFill>
              </a:rPr>
              <a:t>.</a:t>
            </a:r>
          </a:p>
          <a:p>
            <a:r>
              <a:rPr lang="en-GB" sz="2000" dirty="0">
                <a:solidFill>
                  <a:prstClr val="black"/>
                </a:solidFill>
              </a:rPr>
              <a:t>Emphasis on children having a deep understanding of numbers to 5 and then 10 and having an embedded understanding of these numbers and how they work before moving on. -  </a:t>
            </a:r>
            <a:r>
              <a:rPr lang="en-GB" sz="2000" b="1" dirty="0">
                <a:solidFill>
                  <a:prstClr val="black"/>
                </a:solidFill>
              </a:rPr>
              <a:t>Number blocks – BBC iPlayer</a:t>
            </a:r>
            <a:r>
              <a:rPr lang="en-GB" sz="2000" dirty="0">
                <a:solidFill>
                  <a:prstClr val="black"/>
                </a:solidFill>
              </a:rPr>
              <a:t>. </a:t>
            </a:r>
            <a:r>
              <a:rPr lang="en-GB" sz="2000" dirty="0">
                <a:solidFill>
                  <a:prstClr val="black"/>
                </a:solidFill>
                <a:hlinkClick r:id="rId2"/>
              </a:rPr>
              <a:t>https://www.bbc.co.uk/iplayer/episodes/b08bzfnh/numberblocks?scrlybrkr=67c1bdcb</a:t>
            </a:r>
            <a:r>
              <a:rPr lang="en-GB" sz="2000" dirty="0">
                <a:solidFill>
                  <a:prstClr val="black"/>
                </a:solidFill>
              </a:rPr>
              <a:t> </a:t>
            </a:r>
          </a:p>
          <a:p>
            <a:r>
              <a:rPr lang="en-GB" sz="2000" dirty="0">
                <a:solidFill>
                  <a:prstClr val="black"/>
                </a:solidFill>
              </a:rPr>
              <a:t>Subitising – </a:t>
            </a:r>
            <a:r>
              <a:rPr lang="en-GB" sz="2000" b="1" dirty="0">
                <a:solidFill>
                  <a:prstClr val="black"/>
                </a:solidFill>
              </a:rPr>
              <a:t>Playing dice games, noticing EVERYTHING!. </a:t>
            </a:r>
            <a:r>
              <a:rPr lang="en-GB" sz="2000" b="1" dirty="0">
                <a:solidFill>
                  <a:prstClr val="black"/>
                </a:solidFill>
                <a:hlinkClick r:id="rId3"/>
              </a:rPr>
              <a:t>https://www.online-stopwatch.com/chance-games/roll-a-dice/</a:t>
            </a:r>
            <a:r>
              <a:rPr lang="en-GB" sz="2000" b="1" dirty="0">
                <a:solidFill>
                  <a:prstClr val="black"/>
                </a:solidFill>
              </a:rPr>
              <a:t> </a:t>
            </a:r>
          </a:p>
          <a:p>
            <a:r>
              <a:rPr lang="en-GB" sz="2000" dirty="0">
                <a:solidFill>
                  <a:prstClr val="black"/>
                </a:solidFill>
              </a:rPr>
              <a:t>Counting and knowing an end point. – </a:t>
            </a:r>
            <a:r>
              <a:rPr lang="en-GB" sz="2000" b="1" dirty="0">
                <a:solidFill>
                  <a:prstClr val="black"/>
                </a:solidFill>
              </a:rPr>
              <a:t>Model counting all the time and also ways to make counting easier e.g. lining up objects so that you can count them and stop at the end of the line.</a:t>
            </a:r>
          </a:p>
          <a:p>
            <a:r>
              <a:rPr lang="en-GB" sz="2000" dirty="0">
                <a:solidFill>
                  <a:prstClr val="black"/>
                </a:solidFill>
              </a:rPr>
              <a:t>Recognising numerals to 5 and matching amounts – </a:t>
            </a:r>
            <a:r>
              <a:rPr lang="en-GB" sz="2000" b="1" dirty="0">
                <a:solidFill>
                  <a:prstClr val="black"/>
                </a:solidFill>
              </a:rPr>
              <a:t>play games that involve children matching a numeral to a group of objects.</a:t>
            </a:r>
          </a:p>
          <a:p>
            <a:r>
              <a:rPr lang="en-GB" sz="2000" dirty="0"/>
              <a:t>Show finger numbers – </a:t>
            </a:r>
            <a:r>
              <a:rPr lang="en-GB" sz="2000" b="1" dirty="0"/>
              <a:t>While singing songs and saying amounts to children hold up your fingers as well to help them develop understanding of showing amounts on there fingers.</a:t>
            </a:r>
          </a:p>
          <a:p>
            <a:endParaRPr lang="en-GB" dirty="0"/>
          </a:p>
        </p:txBody>
      </p:sp>
      <p:sp>
        <p:nvSpPr>
          <p:cNvPr id="4" name="Rectangle 3">
            <a:extLst>
              <a:ext uri="{FF2B5EF4-FFF2-40B4-BE49-F238E27FC236}">
                <a16:creationId xmlns:a16="http://schemas.microsoft.com/office/drawing/2014/main" id="{663F5C6F-AB26-4533-AD86-5BD2B33DDB05}"/>
              </a:ext>
            </a:extLst>
          </p:cNvPr>
          <p:cNvSpPr/>
          <p:nvPr/>
        </p:nvSpPr>
        <p:spPr>
          <a:xfrm>
            <a:off x="4150869" y="6383459"/>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5" name="Picture 4" descr="SHIELD">
            <a:extLst>
              <a:ext uri="{FF2B5EF4-FFF2-40B4-BE49-F238E27FC236}">
                <a16:creationId xmlns:a16="http://schemas.microsoft.com/office/drawing/2014/main" id="{5A910D2F-9574-4490-A4BF-2536153F442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82771" y="6123633"/>
            <a:ext cx="576064" cy="658683"/>
          </a:xfrm>
          <a:prstGeom prst="rect">
            <a:avLst/>
          </a:prstGeom>
          <a:noFill/>
        </p:spPr>
      </p:pic>
      <p:pic>
        <p:nvPicPr>
          <p:cNvPr id="6" name="Picture 5">
            <a:extLst>
              <a:ext uri="{FF2B5EF4-FFF2-40B4-BE49-F238E27FC236}">
                <a16:creationId xmlns:a16="http://schemas.microsoft.com/office/drawing/2014/main" id="{6C1EFD52-6EE2-4629-A547-109D195EFF5A}"/>
              </a:ext>
            </a:extLst>
          </p:cNvPr>
          <p:cNvPicPr>
            <a:picLocks noChangeAspect="1"/>
          </p:cNvPicPr>
          <p:nvPr/>
        </p:nvPicPr>
        <p:blipFill>
          <a:blip r:embed="rId5"/>
          <a:stretch>
            <a:fillRect/>
          </a:stretch>
        </p:blipFill>
        <p:spPr>
          <a:xfrm>
            <a:off x="8927184" y="5883690"/>
            <a:ext cx="2238276" cy="974309"/>
          </a:xfrm>
          <a:prstGeom prst="rect">
            <a:avLst/>
          </a:prstGeom>
        </p:spPr>
      </p:pic>
    </p:spTree>
    <p:extLst>
      <p:ext uri="{BB962C8B-B14F-4D97-AF65-F5344CB8AC3E}">
        <p14:creationId xmlns:p14="http://schemas.microsoft.com/office/powerpoint/2010/main" val="514289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C85F-F2AB-4193-9F6C-3A6361D53E27}"/>
              </a:ext>
            </a:extLst>
          </p:cNvPr>
          <p:cNvSpPr>
            <a:spLocks noGrp="1"/>
          </p:cNvSpPr>
          <p:nvPr>
            <p:ph type="title"/>
          </p:nvPr>
        </p:nvSpPr>
        <p:spPr/>
        <p:txBody>
          <a:bodyPr/>
          <a:lstStyle/>
          <a:p>
            <a:r>
              <a:rPr lang="en-GB" b="1" u="sng" dirty="0"/>
              <a:t>Developing a Growth Mindset.</a:t>
            </a:r>
            <a:br>
              <a:rPr lang="en-GB" b="1" u="sng" dirty="0"/>
            </a:br>
            <a:r>
              <a:rPr lang="en-GB" b="1" u="sng" dirty="0"/>
              <a:t>Links with our learning dinosaurs.</a:t>
            </a:r>
          </a:p>
        </p:txBody>
      </p:sp>
      <p:sp>
        <p:nvSpPr>
          <p:cNvPr id="3" name="Content Placeholder 2">
            <a:extLst>
              <a:ext uri="{FF2B5EF4-FFF2-40B4-BE49-F238E27FC236}">
                <a16:creationId xmlns:a16="http://schemas.microsoft.com/office/drawing/2014/main" id="{3F82F9FF-72F9-446D-80E0-6D778488AEF9}"/>
              </a:ext>
            </a:extLst>
          </p:cNvPr>
          <p:cNvSpPr>
            <a:spLocks noGrp="1"/>
          </p:cNvSpPr>
          <p:nvPr>
            <p:ph idx="1"/>
          </p:nvPr>
        </p:nvSpPr>
        <p:spPr/>
        <p:txBody>
          <a:bodyPr/>
          <a:lstStyle/>
          <a:p>
            <a:r>
              <a:rPr lang="en-GB" dirty="0"/>
              <a:t>What is a growth mindset?</a:t>
            </a:r>
          </a:p>
          <a:p>
            <a:pPr marL="0" indent="0">
              <a:buNone/>
            </a:pPr>
            <a:r>
              <a:rPr lang="en-GB" dirty="0"/>
              <a:t>It is the belief that hard work, practise, trying hard and resilience will help you to learn new things and develop.  A fixed mindset is one that is fearful and resistant to new concepts and challenges, fear of failure restricts someone from trying and you believe that you can only do what you can do now.</a:t>
            </a:r>
          </a:p>
          <a:p>
            <a:pPr marL="0" indent="0">
              <a:buNone/>
            </a:pPr>
            <a:r>
              <a:rPr lang="en-GB" dirty="0"/>
              <a:t>Young children with a GROWTH MINDSET </a:t>
            </a:r>
            <a:r>
              <a:rPr lang="en-GB" b="1" dirty="0"/>
              <a:t>enjoy learning new things and view challenges with more enthusiasm</a:t>
            </a:r>
            <a:r>
              <a:rPr lang="en-GB" dirty="0"/>
              <a:t>. Growing their problem solving skills, curiosity and confidence along the way.</a:t>
            </a:r>
          </a:p>
          <a:p>
            <a:pPr marL="0" indent="0">
              <a:buNone/>
            </a:pPr>
            <a:r>
              <a:rPr lang="en-GB" dirty="0"/>
              <a:t>Growth mindsets can be encouraged from a very early age.</a:t>
            </a:r>
          </a:p>
        </p:txBody>
      </p:sp>
      <p:sp>
        <p:nvSpPr>
          <p:cNvPr id="4" name="Rectangle 3">
            <a:extLst>
              <a:ext uri="{FF2B5EF4-FFF2-40B4-BE49-F238E27FC236}">
                <a16:creationId xmlns:a16="http://schemas.microsoft.com/office/drawing/2014/main" id="{CC6F7424-6273-49DA-BAC8-BC4D58475274}"/>
              </a:ext>
            </a:extLst>
          </p:cNvPr>
          <p:cNvSpPr/>
          <p:nvPr/>
        </p:nvSpPr>
        <p:spPr>
          <a:xfrm>
            <a:off x="4235711" y="6383459"/>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5" name="Picture 4" descr="SHIELD">
            <a:extLst>
              <a:ext uri="{FF2B5EF4-FFF2-40B4-BE49-F238E27FC236}">
                <a16:creationId xmlns:a16="http://schemas.microsoft.com/office/drawing/2014/main" id="{EC5F3BC9-34FD-4E9E-AC2E-D4183F482A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2771" y="6123633"/>
            <a:ext cx="576064" cy="658683"/>
          </a:xfrm>
          <a:prstGeom prst="rect">
            <a:avLst/>
          </a:prstGeom>
          <a:noFill/>
        </p:spPr>
      </p:pic>
      <p:pic>
        <p:nvPicPr>
          <p:cNvPr id="6" name="Picture 5">
            <a:extLst>
              <a:ext uri="{FF2B5EF4-FFF2-40B4-BE49-F238E27FC236}">
                <a16:creationId xmlns:a16="http://schemas.microsoft.com/office/drawing/2014/main" id="{4B010230-B53A-4CC9-BA41-8D332D47FF15}"/>
              </a:ext>
            </a:extLst>
          </p:cNvPr>
          <p:cNvPicPr>
            <a:picLocks noChangeAspect="1"/>
          </p:cNvPicPr>
          <p:nvPr/>
        </p:nvPicPr>
        <p:blipFill>
          <a:blip r:embed="rId3"/>
          <a:stretch>
            <a:fillRect/>
          </a:stretch>
        </p:blipFill>
        <p:spPr>
          <a:xfrm>
            <a:off x="8408776" y="234129"/>
            <a:ext cx="3783224" cy="2184812"/>
          </a:xfrm>
          <a:prstGeom prst="rect">
            <a:avLst/>
          </a:prstGeom>
        </p:spPr>
      </p:pic>
    </p:spTree>
    <p:extLst>
      <p:ext uri="{BB962C8B-B14F-4D97-AF65-F5344CB8AC3E}">
        <p14:creationId xmlns:p14="http://schemas.microsoft.com/office/powerpoint/2010/main" val="3608937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694EB-8447-4720-BDC9-18F7B2256A5B}"/>
              </a:ext>
            </a:extLst>
          </p:cNvPr>
          <p:cNvSpPr>
            <a:spLocks noGrp="1"/>
          </p:cNvSpPr>
          <p:nvPr>
            <p:ph type="title"/>
          </p:nvPr>
        </p:nvSpPr>
        <p:spPr/>
        <p:txBody>
          <a:bodyPr/>
          <a:lstStyle/>
          <a:p>
            <a:r>
              <a:rPr lang="en-GB" b="1" u="sng" dirty="0"/>
              <a:t>Top tips for helping your child to build a growth mindset</a:t>
            </a:r>
            <a:r>
              <a:rPr lang="en-GB" dirty="0"/>
              <a:t>. _</a:t>
            </a:r>
          </a:p>
        </p:txBody>
      </p:sp>
      <p:sp>
        <p:nvSpPr>
          <p:cNvPr id="3" name="Content Placeholder 2">
            <a:extLst>
              <a:ext uri="{FF2B5EF4-FFF2-40B4-BE49-F238E27FC236}">
                <a16:creationId xmlns:a16="http://schemas.microsoft.com/office/drawing/2014/main" id="{1BCF699D-C924-473C-ACEC-96D359A8B31C}"/>
              </a:ext>
            </a:extLst>
          </p:cNvPr>
          <p:cNvSpPr>
            <a:spLocks noGrp="1"/>
          </p:cNvSpPr>
          <p:nvPr>
            <p:ph idx="1"/>
          </p:nvPr>
        </p:nvSpPr>
        <p:spPr>
          <a:xfrm>
            <a:off x="245097" y="1825625"/>
            <a:ext cx="11576115" cy="4490334"/>
          </a:xfrm>
        </p:spPr>
        <p:txBody>
          <a:bodyPr>
            <a:normAutofit lnSpcReduction="10000"/>
          </a:bodyPr>
          <a:lstStyle/>
          <a:p>
            <a:r>
              <a:rPr lang="en-GB" dirty="0"/>
              <a:t>Teach your children it’s ok to be wrong and make mistakes.</a:t>
            </a:r>
          </a:p>
          <a:p>
            <a:r>
              <a:rPr lang="en-GB" dirty="0"/>
              <a:t>Teach them to try out new approaches and ideas when problem solving.</a:t>
            </a:r>
          </a:p>
          <a:p>
            <a:r>
              <a:rPr lang="en-GB" dirty="0"/>
              <a:t>Teach them to keep on trying when facing challenges and difficulty even if they can’t see the results yet.</a:t>
            </a:r>
          </a:p>
          <a:p>
            <a:r>
              <a:rPr lang="en-GB" dirty="0"/>
              <a:t>Teach your child the phrase ‘mistakes help my brain grow’.</a:t>
            </a:r>
          </a:p>
          <a:p>
            <a:r>
              <a:rPr lang="en-GB" dirty="0"/>
              <a:t>Model making mistakes yourself and talk about how to overcome them.</a:t>
            </a:r>
          </a:p>
          <a:p>
            <a:r>
              <a:rPr lang="en-GB" dirty="0"/>
              <a:t>Focus attention on the effort that was made and the approaches taken when learning something new when praising.</a:t>
            </a:r>
          </a:p>
          <a:p>
            <a:r>
              <a:rPr lang="en-GB" dirty="0"/>
              <a:t>Celebrate the mistakes that lead to the achievements made.</a:t>
            </a:r>
          </a:p>
          <a:p>
            <a:r>
              <a:rPr lang="en-GB" dirty="0"/>
              <a:t>Growth mindset questioning.</a:t>
            </a:r>
          </a:p>
          <a:p>
            <a:endParaRPr lang="en-GB" dirty="0"/>
          </a:p>
        </p:txBody>
      </p:sp>
      <p:sp>
        <p:nvSpPr>
          <p:cNvPr id="4" name="Rectangle 3">
            <a:extLst>
              <a:ext uri="{FF2B5EF4-FFF2-40B4-BE49-F238E27FC236}">
                <a16:creationId xmlns:a16="http://schemas.microsoft.com/office/drawing/2014/main" id="{33DEBF58-77CB-4DA8-88EB-4998A886FDF5}"/>
              </a:ext>
            </a:extLst>
          </p:cNvPr>
          <p:cNvSpPr/>
          <p:nvPr/>
        </p:nvSpPr>
        <p:spPr>
          <a:xfrm>
            <a:off x="4009467" y="6402313"/>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5" name="Picture 4" descr="SHIELD">
            <a:extLst>
              <a:ext uri="{FF2B5EF4-FFF2-40B4-BE49-F238E27FC236}">
                <a16:creationId xmlns:a16="http://schemas.microsoft.com/office/drawing/2014/main" id="{F4B76613-09D9-4EE9-9FC1-CBCFEA85E0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2771" y="6123633"/>
            <a:ext cx="576064" cy="658683"/>
          </a:xfrm>
          <a:prstGeom prst="rect">
            <a:avLst/>
          </a:prstGeom>
          <a:noFill/>
        </p:spPr>
      </p:pic>
      <p:pic>
        <p:nvPicPr>
          <p:cNvPr id="6" name="Picture 5">
            <a:extLst>
              <a:ext uri="{FF2B5EF4-FFF2-40B4-BE49-F238E27FC236}">
                <a16:creationId xmlns:a16="http://schemas.microsoft.com/office/drawing/2014/main" id="{C260F4D5-B740-41E4-A73D-5259FB9CBAE2}"/>
              </a:ext>
            </a:extLst>
          </p:cNvPr>
          <p:cNvPicPr>
            <a:picLocks noChangeAspect="1"/>
          </p:cNvPicPr>
          <p:nvPr/>
        </p:nvPicPr>
        <p:blipFill>
          <a:blip r:embed="rId3"/>
          <a:stretch>
            <a:fillRect/>
          </a:stretch>
        </p:blipFill>
        <p:spPr>
          <a:xfrm>
            <a:off x="9606393" y="1094049"/>
            <a:ext cx="2452442" cy="1193278"/>
          </a:xfrm>
          <a:prstGeom prst="rect">
            <a:avLst/>
          </a:prstGeom>
        </p:spPr>
      </p:pic>
    </p:spTree>
    <p:extLst>
      <p:ext uri="{BB962C8B-B14F-4D97-AF65-F5344CB8AC3E}">
        <p14:creationId xmlns:p14="http://schemas.microsoft.com/office/powerpoint/2010/main" val="1451844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3D1C1-B326-4AC5-B1BC-CB976C770005}"/>
              </a:ext>
            </a:extLst>
          </p:cNvPr>
          <p:cNvSpPr>
            <a:spLocks noGrp="1"/>
          </p:cNvSpPr>
          <p:nvPr>
            <p:ph type="title"/>
          </p:nvPr>
        </p:nvSpPr>
        <p:spPr>
          <a:xfrm>
            <a:off x="727992" y="108641"/>
            <a:ext cx="10515600" cy="1325563"/>
          </a:xfrm>
        </p:spPr>
        <p:txBody>
          <a:bodyPr/>
          <a:lstStyle/>
          <a:p>
            <a:pPr algn="ctr"/>
            <a:r>
              <a:rPr lang="en-GB" b="1" u="sng" dirty="0"/>
              <a:t>Linking growth mindset with a </a:t>
            </a:r>
            <a:br>
              <a:rPr lang="en-GB" b="1" u="sng" dirty="0"/>
            </a:br>
            <a:r>
              <a:rPr lang="en-GB" b="1" u="sng" dirty="0"/>
              <a:t>love of reading</a:t>
            </a:r>
            <a:r>
              <a:rPr lang="en-GB" dirty="0"/>
              <a:t>.</a:t>
            </a:r>
          </a:p>
        </p:txBody>
      </p:sp>
      <p:pic>
        <p:nvPicPr>
          <p:cNvPr id="4" name="Content Placeholder 3">
            <a:extLst>
              <a:ext uri="{FF2B5EF4-FFF2-40B4-BE49-F238E27FC236}">
                <a16:creationId xmlns:a16="http://schemas.microsoft.com/office/drawing/2014/main" id="{3D82C2C5-D224-4836-8B9C-3095AB4575A3}"/>
              </a:ext>
            </a:extLst>
          </p:cNvPr>
          <p:cNvPicPr>
            <a:picLocks noGrp="1" noChangeAspect="1"/>
          </p:cNvPicPr>
          <p:nvPr>
            <p:ph idx="1"/>
          </p:nvPr>
        </p:nvPicPr>
        <p:blipFill>
          <a:blip r:embed="rId2"/>
          <a:stretch>
            <a:fillRect/>
          </a:stretch>
        </p:blipFill>
        <p:spPr>
          <a:xfrm rot="20747542">
            <a:off x="900671" y="1490848"/>
            <a:ext cx="1534404" cy="1598338"/>
          </a:xfrm>
          <a:prstGeom prst="rect">
            <a:avLst/>
          </a:prstGeom>
        </p:spPr>
      </p:pic>
      <p:pic>
        <p:nvPicPr>
          <p:cNvPr id="5" name="Picture 4">
            <a:extLst>
              <a:ext uri="{FF2B5EF4-FFF2-40B4-BE49-F238E27FC236}">
                <a16:creationId xmlns:a16="http://schemas.microsoft.com/office/drawing/2014/main" id="{972BB00E-FE83-4ECF-9081-666B7B7B46B3}"/>
              </a:ext>
            </a:extLst>
          </p:cNvPr>
          <p:cNvPicPr>
            <a:picLocks noChangeAspect="1"/>
          </p:cNvPicPr>
          <p:nvPr/>
        </p:nvPicPr>
        <p:blipFill>
          <a:blip r:embed="rId3"/>
          <a:stretch>
            <a:fillRect/>
          </a:stretch>
        </p:blipFill>
        <p:spPr>
          <a:xfrm>
            <a:off x="2894320" y="1607467"/>
            <a:ext cx="2265800" cy="1628544"/>
          </a:xfrm>
          <a:prstGeom prst="rect">
            <a:avLst/>
          </a:prstGeom>
        </p:spPr>
      </p:pic>
      <p:pic>
        <p:nvPicPr>
          <p:cNvPr id="6" name="Picture 5">
            <a:extLst>
              <a:ext uri="{FF2B5EF4-FFF2-40B4-BE49-F238E27FC236}">
                <a16:creationId xmlns:a16="http://schemas.microsoft.com/office/drawing/2014/main" id="{3C873BA8-F1DE-42A0-9656-1075BF743E51}"/>
              </a:ext>
            </a:extLst>
          </p:cNvPr>
          <p:cNvPicPr>
            <a:picLocks noChangeAspect="1"/>
          </p:cNvPicPr>
          <p:nvPr/>
        </p:nvPicPr>
        <p:blipFill>
          <a:blip r:embed="rId4"/>
          <a:stretch>
            <a:fillRect/>
          </a:stretch>
        </p:blipFill>
        <p:spPr>
          <a:xfrm>
            <a:off x="5536457" y="1596915"/>
            <a:ext cx="1608363" cy="1639096"/>
          </a:xfrm>
          <a:prstGeom prst="rect">
            <a:avLst/>
          </a:prstGeom>
        </p:spPr>
      </p:pic>
      <p:pic>
        <p:nvPicPr>
          <p:cNvPr id="7" name="Picture 6">
            <a:extLst>
              <a:ext uri="{FF2B5EF4-FFF2-40B4-BE49-F238E27FC236}">
                <a16:creationId xmlns:a16="http://schemas.microsoft.com/office/drawing/2014/main" id="{D1111001-5033-4E7A-85F6-4DAA103EAE5A}"/>
              </a:ext>
            </a:extLst>
          </p:cNvPr>
          <p:cNvPicPr>
            <a:picLocks noChangeAspect="1"/>
          </p:cNvPicPr>
          <p:nvPr/>
        </p:nvPicPr>
        <p:blipFill>
          <a:blip r:embed="rId5"/>
          <a:stretch>
            <a:fillRect/>
          </a:stretch>
        </p:blipFill>
        <p:spPr>
          <a:xfrm>
            <a:off x="7406222" y="1596915"/>
            <a:ext cx="1329405" cy="1648874"/>
          </a:xfrm>
          <a:prstGeom prst="rect">
            <a:avLst/>
          </a:prstGeom>
        </p:spPr>
      </p:pic>
      <p:pic>
        <p:nvPicPr>
          <p:cNvPr id="8" name="Picture 7">
            <a:extLst>
              <a:ext uri="{FF2B5EF4-FFF2-40B4-BE49-F238E27FC236}">
                <a16:creationId xmlns:a16="http://schemas.microsoft.com/office/drawing/2014/main" id="{31962FF7-8BF4-4AF0-B806-226A5CA85E64}"/>
              </a:ext>
            </a:extLst>
          </p:cNvPr>
          <p:cNvPicPr>
            <a:picLocks noChangeAspect="1"/>
          </p:cNvPicPr>
          <p:nvPr/>
        </p:nvPicPr>
        <p:blipFill>
          <a:blip r:embed="rId6"/>
          <a:stretch>
            <a:fillRect/>
          </a:stretch>
        </p:blipFill>
        <p:spPr>
          <a:xfrm rot="741908">
            <a:off x="9267190" y="1628376"/>
            <a:ext cx="1642937" cy="1812896"/>
          </a:xfrm>
          <a:prstGeom prst="rect">
            <a:avLst/>
          </a:prstGeom>
        </p:spPr>
      </p:pic>
      <p:pic>
        <p:nvPicPr>
          <p:cNvPr id="9" name="Picture 8">
            <a:extLst>
              <a:ext uri="{FF2B5EF4-FFF2-40B4-BE49-F238E27FC236}">
                <a16:creationId xmlns:a16="http://schemas.microsoft.com/office/drawing/2014/main" id="{1C9D0982-D85A-40F8-8705-7DF7B33523DB}"/>
              </a:ext>
            </a:extLst>
          </p:cNvPr>
          <p:cNvPicPr>
            <a:picLocks noChangeAspect="1"/>
          </p:cNvPicPr>
          <p:nvPr/>
        </p:nvPicPr>
        <p:blipFill>
          <a:blip r:embed="rId7"/>
          <a:stretch>
            <a:fillRect/>
          </a:stretch>
        </p:blipFill>
        <p:spPr>
          <a:xfrm rot="1000448">
            <a:off x="639900" y="5078780"/>
            <a:ext cx="1495425" cy="1524000"/>
          </a:xfrm>
          <a:prstGeom prst="rect">
            <a:avLst/>
          </a:prstGeom>
        </p:spPr>
      </p:pic>
      <p:pic>
        <p:nvPicPr>
          <p:cNvPr id="10" name="Picture 9">
            <a:extLst>
              <a:ext uri="{FF2B5EF4-FFF2-40B4-BE49-F238E27FC236}">
                <a16:creationId xmlns:a16="http://schemas.microsoft.com/office/drawing/2014/main" id="{876787B8-FCAE-4D01-9728-16925D64E456}"/>
              </a:ext>
            </a:extLst>
          </p:cNvPr>
          <p:cNvPicPr>
            <a:picLocks noChangeAspect="1"/>
          </p:cNvPicPr>
          <p:nvPr/>
        </p:nvPicPr>
        <p:blipFill>
          <a:blip r:embed="rId8"/>
          <a:stretch>
            <a:fillRect/>
          </a:stretch>
        </p:blipFill>
        <p:spPr>
          <a:xfrm>
            <a:off x="2618787" y="4815397"/>
            <a:ext cx="1310393" cy="1807439"/>
          </a:xfrm>
          <a:prstGeom prst="rect">
            <a:avLst/>
          </a:prstGeom>
        </p:spPr>
      </p:pic>
      <p:pic>
        <p:nvPicPr>
          <p:cNvPr id="11" name="Picture 10">
            <a:extLst>
              <a:ext uri="{FF2B5EF4-FFF2-40B4-BE49-F238E27FC236}">
                <a16:creationId xmlns:a16="http://schemas.microsoft.com/office/drawing/2014/main" id="{AC29D071-B786-4124-A958-0525623C712B}"/>
              </a:ext>
            </a:extLst>
          </p:cNvPr>
          <p:cNvPicPr>
            <a:picLocks noChangeAspect="1"/>
          </p:cNvPicPr>
          <p:nvPr/>
        </p:nvPicPr>
        <p:blipFill>
          <a:blip r:embed="rId9"/>
          <a:stretch>
            <a:fillRect/>
          </a:stretch>
        </p:blipFill>
        <p:spPr>
          <a:xfrm>
            <a:off x="4080977" y="4853127"/>
            <a:ext cx="1371524" cy="1769709"/>
          </a:xfrm>
          <a:prstGeom prst="rect">
            <a:avLst/>
          </a:prstGeom>
        </p:spPr>
      </p:pic>
      <p:pic>
        <p:nvPicPr>
          <p:cNvPr id="12" name="Picture 11">
            <a:extLst>
              <a:ext uri="{FF2B5EF4-FFF2-40B4-BE49-F238E27FC236}">
                <a16:creationId xmlns:a16="http://schemas.microsoft.com/office/drawing/2014/main" id="{1BA557A6-F6B4-4DCB-8AB7-3D11857D231E}"/>
              </a:ext>
            </a:extLst>
          </p:cNvPr>
          <p:cNvPicPr>
            <a:picLocks noChangeAspect="1"/>
          </p:cNvPicPr>
          <p:nvPr/>
        </p:nvPicPr>
        <p:blipFill>
          <a:blip r:embed="rId10"/>
          <a:stretch>
            <a:fillRect/>
          </a:stretch>
        </p:blipFill>
        <p:spPr>
          <a:xfrm>
            <a:off x="5666230" y="4854613"/>
            <a:ext cx="1491267" cy="1729005"/>
          </a:xfrm>
          <a:prstGeom prst="rect">
            <a:avLst/>
          </a:prstGeom>
        </p:spPr>
      </p:pic>
      <p:pic>
        <p:nvPicPr>
          <p:cNvPr id="13" name="Picture 12">
            <a:extLst>
              <a:ext uri="{FF2B5EF4-FFF2-40B4-BE49-F238E27FC236}">
                <a16:creationId xmlns:a16="http://schemas.microsoft.com/office/drawing/2014/main" id="{921140E6-5132-4ECB-9CA5-46FF32AB72C0}"/>
              </a:ext>
            </a:extLst>
          </p:cNvPr>
          <p:cNvPicPr>
            <a:picLocks noChangeAspect="1"/>
          </p:cNvPicPr>
          <p:nvPr/>
        </p:nvPicPr>
        <p:blipFill>
          <a:blip r:embed="rId11"/>
          <a:stretch>
            <a:fillRect/>
          </a:stretch>
        </p:blipFill>
        <p:spPr>
          <a:xfrm>
            <a:off x="7329926" y="4911031"/>
            <a:ext cx="1653361" cy="1729005"/>
          </a:xfrm>
          <a:prstGeom prst="rect">
            <a:avLst/>
          </a:prstGeom>
        </p:spPr>
      </p:pic>
      <p:pic>
        <p:nvPicPr>
          <p:cNvPr id="14" name="Picture 13">
            <a:extLst>
              <a:ext uri="{FF2B5EF4-FFF2-40B4-BE49-F238E27FC236}">
                <a16:creationId xmlns:a16="http://schemas.microsoft.com/office/drawing/2014/main" id="{46A8DA65-F0A0-4AAE-A9E9-61EBEE10131E}"/>
              </a:ext>
            </a:extLst>
          </p:cNvPr>
          <p:cNvPicPr>
            <a:picLocks noChangeAspect="1"/>
          </p:cNvPicPr>
          <p:nvPr/>
        </p:nvPicPr>
        <p:blipFill>
          <a:blip r:embed="rId12"/>
          <a:stretch>
            <a:fillRect/>
          </a:stretch>
        </p:blipFill>
        <p:spPr>
          <a:xfrm rot="20740790">
            <a:off x="9541553" y="4520004"/>
            <a:ext cx="1350784" cy="1729004"/>
          </a:xfrm>
          <a:prstGeom prst="rect">
            <a:avLst/>
          </a:prstGeom>
        </p:spPr>
      </p:pic>
      <p:pic>
        <p:nvPicPr>
          <p:cNvPr id="15" name="Picture 14">
            <a:extLst>
              <a:ext uri="{FF2B5EF4-FFF2-40B4-BE49-F238E27FC236}">
                <a16:creationId xmlns:a16="http://schemas.microsoft.com/office/drawing/2014/main" id="{B2405069-C1DD-4333-B242-CEA8639446E9}"/>
              </a:ext>
            </a:extLst>
          </p:cNvPr>
          <p:cNvPicPr>
            <a:picLocks noChangeAspect="1"/>
          </p:cNvPicPr>
          <p:nvPr/>
        </p:nvPicPr>
        <p:blipFill>
          <a:blip r:embed="rId13"/>
          <a:stretch>
            <a:fillRect/>
          </a:stretch>
        </p:blipFill>
        <p:spPr>
          <a:xfrm>
            <a:off x="2649381" y="3270074"/>
            <a:ext cx="1323975" cy="1524000"/>
          </a:xfrm>
          <a:prstGeom prst="rect">
            <a:avLst/>
          </a:prstGeom>
        </p:spPr>
      </p:pic>
      <p:pic>
        <p:nvPicPr>
          <p:cNvPr id="16" name="Picture 15">
            <a:extLst>
              <a:ext uri="{FF2B5EF4-FFF2-40B4-BE49-F238E27FC236}">
                <a16:creationId xmlns:a16="http://schemas.microsoft.com/office/drawing/2014/main" id="{2A77535C-713D-4E59-B119-42A1E6CF4B55}"/>
              </a:ext>
            </a:extLst>
          </p:cNvPr>
          <p:cNvPicPr>
            <a:picLocks noChangeAspect="1"/>
          </p:cNvPicPr>
          <p:nvPr/>
        </p:nvPicPr>
        <p:blipFill>
          <a:blip r:embed="rId14"/>
          <a:stretch>
            <a:fillRect/>
          </a:stretch>
        </p:blipFill>
        <p:spPr>
          <a:xfrm>
            <a:off x="4050625" y="3282569"/>
            <a:ext cx="1524000" cy="1524000"/>
          </a:xfrm>
          <a:prstGeom prst="rect">
            <a:avLst/>
          </a:prstGeom>
        </p:spPr>
      </p:pic>
      <p:pic>
        <p:nvPicPr>
          <p:cNvPr id="17" name="Picture 16">
            <a:extLst>
              <a:ext uri="{FF2B5EF4-FFF2-40B4-BE49-F238E27FC236}">
                <a16:creationId xmlns:a16="http://schemas.microsoft.com/office/drawing/2014/main" id="{B6C96859-F76B-4C8B-BCE5-0B5DA26C893C}"/>
              </a:ext>
            </a:extLst>
          </p:cNvPr>
          <p:cNvPicPr>
            <a:picLocks noChangeAspect="1"/>
          </p:cNvPicPr>
          <p:nvPr/>
        </p:nvPicPr>
        <p:blipFill>
          <a:blip r:embed="rId15"/>
          <a:stretch>
            <a:fillRect/>
          </a:stretch>
        </p:blipFill>
        <p:spPr>
          <a:xfrm>
            <a:off x="5706873" y="3389136"/>
            <a:ext cx="1524000" cy="1285875"/>
          </a:xfrm>
          <a:prstGeom prst="rect">
            <a:avLst/>
          </a:prstGeom>
        </p:spPr>
      </p:pic>
      <p:pic>
        <p:nvPicPr>
          <p:cNvPr id="18" name="Picture 17">
            <a:extLst>
              <a:ext uri="{FF2B5EF4-FFF2-40B4-BE49-F238E27FC236}">
                <a16:creationId xmlns:a16="http://schemas.microsoft.com/office/drawing/2014/main" id="{FFFC24AB-E38C-44F0-ABA5-2DCE59550EDB}"/>
              </a:ext>
            </a:extLst>
          </p:cNvPr>
          <p:cNvPicPr>
            <a:picLocks noChangeAspect="1"/>
          </p:cNvPicPr>
          <p:nvPr/>
        </p:nvPicPr>
        <p:blipFill>
          <a:blip r:embed="rId16"/>
          <a:stretch>
            <a:fillRect/>
          </a:stretch>
        </p:blipFill>
        <p:spPr>
          <a:xfrm>
            <a:off x="7329926" y="3280385"/>
            <a:ext cx="1524000" cy="1524000"/>
          </a:xfrm>
          <a:prstGeom prst="rect">
            <a:avLst/>
          </a:prstGeom>
        </p:spPr>
      </p:pic>
      <p:sp>
        <p:nvSpPr>
          <p:cNvPr id="19" name="Rectangle 18">
            <a:extLst>
              <a:ext uri="{FF2B5EF4-FFF2-40B4-BE49-F238E27FC236}">
                <a16:creationId xmlns:a16="http://schemas.microsoft.com/office/drawing/2014/main" id="{D68D9CC6-92EA-4290-A9BD-F223D09C3E8A}"/>
              </a:ext>
            </a:extLst>
          </p:cNvPr>
          <p:cNvSpPr/>
          <p:nvPr/>
        </p:nvSpPr>
        <p:spPr>
          <a:xfrm>
            <a:off x="4270630" y="6562016"/>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20" name="Picture 19" descr="SHIELD">
            <a:extLst>
              <a:ext uri="{FF2B5EF4-FFF2-40B4-BE49-F238E27FC236}">
                <a16:creationId xmlns:a16="http://schemas.microsoft.com/office/drawing/2014/main" id="{26876AE6-CBEE-4A8A-911B-FC73567717E1}"/>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482771" y="6123633"/>
            <a:ext cx="576064" cy="658683"/>
          </a:xfrm>
          <a:prstGeom prst="rect">
            <a:avLst/>
          </a:prstGeom>
          <a:noFill/>
        </p:spPr>
      </p:pic>
      <p:pic>
        <p:nvPicPr>
          <p:cNvPr id="21" name="Picture 20">
            <a:extLst>
              <a:ext uri="{FF2B5EF4-FFF2-40B4-BE49-F238E27FC236}">
                <a16:creationId xmlns:a16="http://schemas.microsoft.com/office/drawing/2014/main" id="{8F0C6455-DB21-4BA3-B721-89D93C00470A}"/>
              </a:ext>
            </a:extLst>
          </p:cNvPr>
          <p:cNvPicPr>
            <a:picLocks noChangeAspect="1"/>
          </p:cNvPicPr>
          <p:nvPr/>
        </p:nvPicPr>
        <p:blipFill>
          <a:blip r:embed="rId18"/>
          <a:stretch>
            <a:fillRect/>
          </a:stretch>
        </p:blipFill>
        <p:spPr>
          <a:xfrm>
            <a:off x="10762468" y="3280385"/>
            <a:ext cx="1296367" cy="1325564"/>
          </a:xfrm>
          <a:prstGeom prst="rect">
            <a:avLst/>
          </a:prstGeom>
        </p:spPr>
      </p:pic>
      <p:pic>
        <p:nvPicPr>
          <p:cNvPr id="24" name="Picture 23">
            <a:extLst>
              <a:ext uri="{FF2B5EF4-FFF2-40B4-BE49-F238E27FC236}">
                <a16:creationId xmlns:a16="http://schemas.microsoft.com/office/drawing/2014/main" id="{8031CA31-51C0-41C7-9DCD-B073810B76DC}"/>
              </a:ext>
            </a:extLst>
          </p:cNvPr>
          <p:cNvPicPr>
            <a:picLocks noChangeAspect="1"/>
          </p:cNvPicPr>
          <p:nvPr/>
        </p:nvPicPr>
        <p:blipFill>
          <a:blip r:embed="rId19"/>
          <a:stretch>
            <a:fillRect/>
          </a:stretch>
        </p:blipFill>
        <p:spPr>
          <a:xfrm>
            <a:off x="252898" y="3319418"/>
            <a:ext cx="1248921" cy="1608459"/>
          </a:xfrm>
          <a:prstGeom prst="rect">
            <a:avLst/>
          </a:prstGeom>
        </p:spPr>
      </p:pic>
      <p:pic>
        <p:nvPicPr>
          <p:cNvPr id="25" name="Picture 24">
            <a:extLst>
              <a:ext uri="{FF2B5EF4-FFF2-40B4-BE49-F238E27FC236}">
                <a16:creationId xmlns:a16="http://schemas.microsoft.com/office/drawing/2014/main" id="{DCECE092-C168-44B7-A26E-451513E33E2A}"/>
              </a:ext>
            </a:extLst>
          </p:cNvPr>
          <p:cNvPicPr>
            <a:picLocks noChangeAspect="1"/>
          </p:cNvPicPr>
          <p:nvPr/>
        </p:nvPicPr>
        <p:blipFill>
          <a:blip r:embed="rId20"/>
          <a:stretch>
            <a:fillRect/>
          </a:stretch>
        </p:blipFill>
        <p:spPr>
          <a:xfrm>
            <a:off x="10882674" y="-32449"/>
            <a:ext cx="1298764" cy="1795150"/>
          </a:xfrm>
          <a:prstGeom prst="rect">
            <a:avLst/>
          </a:prstGeom>
        </p:spPr>
      </p:pic>
      <p:pic>
        <p:nvPicPr>
          <p:cNvPr id="26" name="Picture 25">
            <a:extLst>
              <a:ext uri="{FF2B5EF4-FFF2-40B4-BE49-F238E27FC236}">
                <a16:creationId xmlns:a16="http://schemas.microsoft.com/office/drawing/2014/main" id="{F6A52286-653D-45A1-8DB1-BD985C710CE8}"/>
              </a:ext>
            </a:extLst>
          </p:cNvPr>
          <p:cNvPicPr>
            <a:picLocks noChangeAspect="1"/>
          </p:cNvPicPr>
          <p:nvPr/>
        </p:nvPicPr>
        <p:blipFill>
          <a:blip r:embed="rId21"/>
          <a:stretch>
            <a:fillRect/>
          </a:stretch>
        </p:blipFill>
        <p:spPr>
          <a:xfrm>
            <a:off x="-21500" y="0"/>
            <a:ext cx="1287254" cy="1607467"/>
          </a:xfrm>
          <a:prstGeom prst="rect">
            <a:avLst/>
          </a:prstGeom>
        </p:spPr>
      </p:pic>
    </p:spTree>
    <p:extLst>
      <p:ext uri="{BB962C8B-B14F-4D97-AF65-F5344CB8AC3E}">
        <p14:creationId xmlns:p14="http://schemas.microsoft.com/office/powerpoint/2010/main" val="4104533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F90B0-22B9-45D4-A1E5-924FF8ED7F56}"/>
              </a:ext>
            </a:extLst>
          </p:cNvPr>
          <p:cNvSpPr>
            <a:spLocks noGrp="1"/>
          </p:cNvSpPr>
          <p:nvPr>
            <p:ph type="title"/>
          </p:nvPr>
        </p:nvSpPr>
        <p:spPr/>
        <p:txBody>
          <a:bodyPr>
            <a:normAutofit fontScale="90000"/>
          </a:bodyPr>
          <a:lstStyle/>
          <a:p>
            <a:r>
              <a:rPr lang="en-GB" dirty="0"/>
              <a:t>St Paul’s School and Nursery – Woodland area.</a:t>
            </a:r>
            <a:br>
              <a:rPr lang="en-GB" dirty="0"/>
            </a:br>
            <a:endParaRPr lang="en-GB" dirty="0"/>
          </a:p>
        </p:txBody>
      </p:sp>
      <p:sp>
        <p:nvSpPr>
          <p:cNvPr id="3" name="Content Placeholder 2">
            <a:extLst>
              <a:ext uri="{FF2B5EF4-FFF2-40B4-BE49-F238E27FC236}">
                <a16:creationId xmlns:a16="http://schemas.microsoft.com/office/drawing/2014/main" id="{4EC91216-6DF0-4379-A12B-F2E8446605A3}"/>
              </a:ext>
            </a:extLst>
          </p:cNvPr>
          <p:cNvSpPr>
            <a:spLocks noGrp="1"/>
          </p:cNvSpPr>
          <p:nvPr>
            <p:ph idx="1"/>
          </p:nvPr>
        </p:nvSpPr>
        <p:spPr>
          <a:xfrm>
            <a:off x="295511" y="2278112"/>
            <a:ext cx="9678047" cy="4351338"/>
          </a:xfrm>
        </p:spPr>
        <p:txBody>
          <a:bodyPr>
            <a:normAutofit fontScale="92500" lnSpcReduction="10000"/>
          </a:bodyPr>
          <a:lstStyle/>
          <a:p>
            <a:r>
              <a:rPr lang="en-GB" dirty="0"/>
              <a:t>We plan adult led opportunities within a natural classroom.</a:t>
            </a:r>
          </a:p>
          <a:p>
            <a:r>
              <a:rPr lang="en-GB" dirty="0"/>
              <a:t>We teach various outdoor skills in a natural environment e.g. cooking, woodwork, pond dipping, observing nature and change, orienteering, knotting and more.</a:t>
            </a:r>
          </a:p>
          <a:p>
            <a:r>
              <a:rPr lang="en-GB" dirty="0"/>
              <a:t>The children help to maintain and look after the area as well as use it.</a:t>
            </a:r>
          </a:p>
          <a:p>
            <a:r>
              <a:rPr lang="en-GB" dirty="0"/>
              <a:t>Every Wednesday afternoon.</a:t>
            </a:r>
          </a:p>
          <a:p>
            <a:r>
              <a:rPr lang="en-GB" dirty="0"/>
              <a:t>Equipment and clothes – Full body mud and rain suit in nursery if possible.</a:t>
            </a:r>
          </a:p>
          <a:p>
            <a:r>
              <a:rPr lang="en-GB" dirty="0"/>
              <a:t>Wellington boots.</a:t>
            </a:r>
          </a:p>
          <a:p>
            <a:r>
              <a:rPr lang="en-GB" dirty="0"/>
              <a:t>THICK SOCKS.</a:t>
            </a:r>
          </a:p>
          <a:p>
            <a:endParaRPr lang="en-GB" dirty="0"/>
          </a:p>
        </p:txBody>
      </p:sp>
      <p:pic>
        <p:nvPicPr>
          <p:cNvPr id="4" name="Picture 3">
            <a:extLst>
              <a:ext uri="{FF2B5EF4-FFF2-40B4-BE49-F238E27FC236}">
                <a16:creationId xmlns:a16="http://schemas.microsoft.com/office/drawing/2014/main" id="{E1380AEC-716A-425B-853F-AEDFE6CDEC08}"/>
              </a:ext>
            </a:extLst>
          </p:cNvPr>
          <p:cNvPicPr>
            <a:picLocks noChangeAspect="1"/>
          </p:cNvPicPr>
          <p:nvPr/>
        </p:nvPicPr>
        <p:blipFill>
          <a:blip r:embed="rId2"/>
          <a:stretch>
            <a:fillRect/>
          </a:stretch>
        </p:blipFill>
        <p:spPr>
          <a:xfrm>
            <a:off x="10203905" y="2929543"/>
            <a:ext cx="1692583" cy="3563332"/>
          </a:xfrm>
          <a:prstGeom prst="rect">
            <a:avLst/>
          </a:prstGeom>
        </p:spPr>
      </p:pic>
      <p:sp>
        <p:nvSpPr>
          <p:cNvPr id="5" name="Rectangle 4">
            <a:extLst>
              <a:ext uri="{FF2B5EF4-FFF2-40B4-BE49-F238E27FC236}">
                <a16:creationId xmlns:a16="http://schemas.microsoft.com/office/drawing/2014/main" id="{76D24A35-F87E-4B4A-BA1D-3ADA83CC5BC8}"/>
              </a:ext>
            </a:extLst>
          </p:cNvPr>
          <p:cNvSpPr/>
          <p:nvPr/>
        </p:nvSpPr>
        <p:spPr>
          <a:xfrm>
            <a:off x="367645" y="1027906"/>
            <a:ext cx="11708091" cy="1200329"/>
          </a:xfrm>
          <a:prstGeom prst="rect">
            <a:avLst/>
          </a:prstGeom>
        </p:spPr>
        <p:txBody>
          <a:bodyPr wrap="square">
            <a:spAutoFit/>
          </a:bodyPr>
          <a:lstStyle/>
          <a:p>
            <a:r>
              <a:rPr lang="en-GB" i="1" dirty="0">
                <a:effectLst/>
                <a:latin typeface="pt-sans"/>
              </a:rPr>
              <a:t>‘O</a:t>
            </a:r>
            <a:r>
              <a:rPr lang="en-GB" b="0" i="1" dirty="0">
                <a:effectLst/>
                <a:latin typeface="pt-sans"/>
              </a:rPr>
              <a:t>utdoor learning boosts confidence, social skills, communication, motivation, physical skills, knowledge and understanding, whilst also developing an increase in children’s self-esteem, self-confidence, ability to work cooperatively and it also helps develop positive attitude to learning.  It also enhances children’s opportunities to be creative and imaginative using nature as their classroom.’  - </a:t>
            </a:r>
            <a:r>
              <a:rPr lang="en-GB" b="1" dirty="0">
                <a:effectLst/>
                <a:latin typeface="pt-sans"/>
              </a:rPr>
              <a:t>The National Literacy Trust</a:t>
            </a:r>
            <a:endParaRPr lang="en-GB" b="1" dirty="0"/>
          </a:p>
        </p:txBody>
      </p:sp>
      <p:sp>
        <p:nvSpPr>
          <p:cNvPr id="6" name="Rectangle 5">
            <a:extLst>
              <a:ext uri="{FF2B5EF4-FFF2-40B4-BE49-F238E27FC236}">
                <a16:creationId xmlns:a16="http://schemas.microsoft.com/office/drawing/2014/main" id="{0690A4F1-980A-40AB-9127-63E23B14EC8D}"/>
              </a:ext>
            </a:extLst>
          </p:cNvPr>
          <p:cNvSpPr/>
          <p:nvPr/>
        </p:nvSpPr>
        <p:spPr>
          <a:xfrm>
            <a:off x="4135157" y="6444784"/>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7" name="Picture 6" descr="SHIELD">
            <a:extLst>
              <a:ext uri="{FF2B5EF4-FFF2-40B4-BE49-F238E27FC236}">
                <a16:creationId xmlns:a16="http://schemas.microsoft.com/office/drawing/2014/main" id="{6806DB17-8228-42D0-85AD-640398A059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82771" y="6123633"/>
            <a:ext cx="576064" cy="658683"/>
          </a:xfrm>
          <a:prstGeom prst="rect">
            <a:avLst/>
          </a:prstGeom>
          <a:noFill/>
        </p:spPr>
      </p:pic>
    </p:spTree>
    <p:extLst>
      <p:ext uri="{BB962C8B-B14F-4D97-AF65-F5344CB8AC3E}">
        <p14:creationId xmlns:p14="http://schemas.microsoft.com/office/powerpoint/2010/main" val="3988196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1C95-6F8E-480E-AC4B-409AAA27C54A}"/>
              </a:ext>
            </a:extLst>
          </p:cNvPr>
          <p:cNvSpPr>
            <a:spLocks noGrp="1"/>
          </p:cNvSpPr>
          <p:nvPr>
            <p:ph type="title"/>
          </p:nvPr>
        </p:nvSpPr>
        <p:spPr/>
        <p:txBody>
          <a:bodyPr/>
          <a:lstStyle/>
          <a:p>
            <a:pPr algn="ctr"/>
            <a:r>
              <a:rPr lang="en-GB" b="1" u="sng" dirty="0"/>
              <a:t>Reminders</a:t>
            </a:r>
          </a:p>
        </p:txBody>
      </p:sp>
      <p:sp>
        <p:nvSpPr>
          <p:cNvPr id="3" name="Content Placeholder 2">
            <a:extLst>
              <a:ext uri="{FF2B5EF4-FFF2-40B4-BE49-F238E27FC236}">
                <a16:creationId xmlns:a16="http://schemas.microsoft.com/office/drawing/2014/main" id="{1D9318DD-3883-4698-A1BB-ADCD31EBCD8E}"/>
              </a:ext>
            </a:extLst>
          </p:cNvPr>
          <p:cNvSpPr>
            <a:spLocks noGrp="1"/>
          </p:cNvSpPr>
          <p:nvPr>
            <p:ph idx="1"/>
          </p:nvPr>
        </p:nvSpPr>
        <p:spPr>
          <a:xfrm>
            <a:off x="1791091" y="1212268"/>
            <a:ext cx="10515600" cy="5403685"/>
          </a:xfrm>
        </p:spPr>
        <p:txBody>
          <a:bodyPr>
            <a:normAutofit fontScale="85000" lnSpcReduction="20000"/>
          </a:bodyPr>
          <a:lstStyle/>
          <a:p>
            <a:r>
              <a:rPr lang="en-GB" dirty="0"/>
              <a:t>Please collect children as close to the end of the afternoon session as possible unless needing to collect another children from another school or our school.</a:t>
            </a:r>
          </a:p>
          <a:p>
            <a:r>
              <a:rPr lang="en-GB" dirty="0"/>
              <a:t>Inform us of any absences on the day via an email to the office or phone call to Nursery.</a:t>
            </a:r>
          </a:p>
          <a:p>
            <a:r>
              <a:rPr lang="en-GB" dirty="0"/>
              <a:t>If someone else is collecting your child please send an email, with a password if we have not meant them before.  Regular collections can be sent in one email to the office.</a:t>
            </a:r>
          </a:p>
          <a:p>
            <a:r>
              <a:rPr lang="en-GB" dirty="0"/>
              <a:t>Packed lunches should be nut free including sesame seeds and nut oils and should be kept cold with an ice pack.</a:t>
            </a:r>
          </a:p>
          <a:p>
            <a:r>
              <a:rPr lang="en-GB" dirty="0"/>
              <a:t>Children should bring a water bottle everyday and a healthy snack if they wish.  Please help them to put this on the trolley in the morning.</a:t>
            </a:r>
          </a:p>
          <a:p>
            <a:r>
              <a:rPr lang="en-GB" dirty="0"/>
              <a:t>All medications must be given to staff directly and a form must be filled in.  This includes hand gels, creams, lip balms etc.</a:t>
            </a:r>
          </a:p>
          <a:p>
            <a:r>
              <a:rPr lang="en-GB" dirty="0"/>
              <a:t>Children should have a rucksack with a spare set of clothes in including socks and underwear at all times.</a:t>
            </a:r>
          </a:p>
          <a:p>
            <a:r>
              <a:rPr lang="en-GB" dirty="0"/>
              <a:t>Online permission forms – Class Dojo, general permission for food tasting, snack etc and collection information.</a:t>
            </a:r>
          </a:p>
          <a:p>
            <a:endParaRPr lang="en-GB" dirty="0"/>
          </a:p>
        </p:txBody>
      </p:sp>
      <p:sp>
        <p:nvSpPr>
          <p:cNvPr id="4" name="Rectangle 3">
            <a:extLst>
              <a:ext uri="{FF2B5EF4-FFF2-40B4-BE49-F238E27FC236}">
                <a16:creationId xmlns:a16="http://schemas.microsoft.com/office/drawing/2014/main" id="{9E44681B-955E-43C8-B6D2-3ED8E78D3609}"/>
              </a:ext>
            </a:extLst>
          </p:cNvPr>
          <p:cNvSpPr/>
          <p:nvPr/>
        </p:nvSpPr>
        <p:spPr>
          <a:xfrm>
            <a:off x="4207430" y="6392887"/>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5" name="Picture 4" descr="SHIELD">
            <a:extLst>
              <a:ext uri="{FF2B5EF4-FFF2-40B4-BE49-F238E27FC236}">
                <a16:creationId xmlns:a16="http://schemas.microsoft.com/office/drawing/2014/main" id="{8329D1C3-CC0E-4173-93E5-93C67EA0D8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550" y="5918870"/>
            <a:ext cx="576064" cy="658683"/>
          </a:xfrm>
          <a:prstGeom prst="rect">
            <a:avLst/>
          </a:prstGeom>
          <a:noFill/>
        </p:spPr>
      </p:pic>
      <p:pic>
        <p:nvPicPr>
          <p:cNvPr id="6" name="Picture 5">
            <a:extLst>
              <a:ext uri="{FF2B5EF4-FFF2-40B4-BE49-F238E27FC236}">
                <a16:creationId xmlns:a16="http://schemas.microsoft.com/office/drawing/2014/main" id="{38C1EA6C-262E-43BE-833A-E602B9C76C77}"/>
              </a:ext>
            </a:extLst>
          </p:cNvPr>
          <p:cNvPicPr>
            <a:picLocks noChangeAspect="1"/>
          </p:cNvPicPr>
          <p:nvPr/>
        </p:nvPicPr>
        <p:blipFill>
          <a:blip r:embed="rId3"/>
          <a:stretch>
            <a:fillRect/>
          </a:stretch>
        </p:blipFill>
        <p:spPr>
          <a:xfrm>
            <a:off x="0" y="0"/>
            <a:ext cx="1899822" cy="2021829"/>
          </a:xfrm>
          <a:prstGeom prst="rect">
            <a:avLst/>
          </a:prstGeom>
        </p:spPr>
      </p:pic>
    </p:spTree>
    <p:extLst>
      <p:ext uri="{BB962C8B-B14F-4D97-AF65-F5344CB8AC3E}">
        <p14:creationId xmlns:p14="http://schemas.microsoft.com/office/powerpoint/2010/main" val="2825221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16C8-5CA1-4B31-9680-F51D1C43D74C}"/>
              </a:ext>
            </a:extLst>
          </p:cNvPr>
          <p:cNvSpPr>
            <a:spLocks noGrp="1"/>
          </p:cNvSpPr>
          <p:nvPr>
            <p:ph type="title"/>
          </p:nvPr>
        </p:nvSpPr>
        <p:spPr/>
        <p:txBody>
          <a:bodyPr/>
          <a:lstStyle/>
          <a:p>
            <a:r>
              <a:rPr lang="en-GB" b="1" u="sng" dirty="0"/>
              <a:t>Macmillan coffee morning stay and play.</a:t>
            </a:r>
          </a:p>
        </p:txBody>
      </p:sp>
      <p:sp>
        <p:nvSpPr>
          <p:cNvPr id="3" name="Content Placeholder 2">
            <a:extLst>
              <a:ext uri="{FF2B5EF4-FFF2-40B4-BE49-F238E27FC236}">
                <a16:creationId xmlns:a16="http://schemas.microsoft.com/office/drawing/2014/main" id="{22A25A61-517B-4AD8-A8C4-4B4043ABF725}"/>
              </a:ext>
            </a:extLst>
          </p:cNvPr>
          <p:cNvSpPr>
            <a:spLocks noGrp="1"/>
          </p:cNvSpPr>
          <p:nvPr>
            <p:ph idx="1"/>
          </p:nvPr>
        </p:nvSpPr>
        <p:spPr/>
        <p:txBody>
          <a:bodyPr vert="horz" lIns="91440" tIns="45720" rIns="91440" bIns="45720" rtlCol="0" anchor="t">
            <a:normAutofit/>
          </a:bodyPr>
          <a:lstStyle/>
          <a:p>
            <a:r>
              <a:rPr lang="en-GB" dirty="0"/>
              <a:t>Friday 27</a:t>
            </a:r>
            <a:r>
              <a:rPr lang="en-GB" baseline="30000" dirty="0"/>
              <a:t>th</a:t>
            </a:r>
            <a:r>
              <a:rPr lang="en-GB" dirty="0"/>
              <a:t> September 2024 8.45am – 11am</a:t>
            </a:r>
          </a:p>
          <a:p>
            <a:r>
              <a:rPr lang="en-GB" dirty="0"/>
              <a:t>All children are welcome to come if it is not their usual session they just need to have a parent with them at all times.</a:t>
            </a:r>
          </a:p>
          <a:p>
            <a:r>
              <a:rPr lang="en-GB" dirty="0"/>
              <a:t>Please if possible bring your own lidded cup.</a:t>
            </a:r>
          </a:p>
          <a:p>
            <a:r>
              <a:rPr lang="en-GB" dirty="0"/>
              <a:t>Cake donations can be brought in the day before so that we can set up ready for the morning. – Please no nuts in any baked or bought cakes.</a:t>
            </a:r>
          </a:p>
          <a:p>
            <a:r>
              <a:rPr lang="en-GB" dirty="0"/>
              <a:t>We look forward to seeing you all there.</a:t>
            </a:r>
          </a:p>
        </p:txBody>
      </p:sp>
      <p:pic>
        <p:nvPicPr>
          <p:cNvPr id="4" name="Picture 3">
            <a:extLst>
              <a:ext uri="{FF2B5EF4-FFF2-40B4-BE49-F238E27FC236}">
                <a16:creationId xmlns:a16="http://schemas.microsoft.com/office/drawing/2014/main" id="{E51AB717-4954-4F45-AC0D-57817C9A2DF5}"/>
              </a:ext>
            </a:extLst>
          </p:cNvPr>
          <p:cNvPicPr>
            <a:picLocks noChangeAspect="1"/>
          </p:cNvPicPr>
          <p:nvPr/>
        </p:nvPicPr>
        <p:blipFill>
          <a:blip r:embed="rId2"/>
          <a:stretch>
            <a:fillRect/>
          </a:stretch>
        </p:blipFill>
        <p:spPr>
          <a:xfrm>
            <a:off x="6944390" y="4959836"/>
            <a:ext cx="2146681" cy="1208397"/>
          </a:xfrm>
          <a:prstGeom prst="rect">
            <a:avLst/>
          </a:prstGeom>
        </p:spPr>
      </p:pic>
      <p:pic>
        <p:nvPicPr>
          <p:cNvPr id="5" name="Picture 4">
            <a:extLst>
              <a:ext uri="{FF2B5EF4-FFF2-40B4-BE49-F238E27FC236}">
                <a16:creationId xmlns:a16="http://schemas.microsoft.com/office/drawing/2014/main" id="{8439AA7D-DA27-4D0D-8AB4-33F31FD448C2}"/>
              </a:ext>
            </a:extLst>
          </p:cNvPr>
          <p:cNvPicPr>
            <a:picLocks noChangeAspect="1"/>
          </p:cNvPicPr>
          <p:nvPr/>
        </p:nvPicPr>
        <p:blipFill rotWithShape="1">
          <a:blip r:embed="rId3"/>
          <a:srcRect b="11490"/>
          <a:stretch/>
        </p:blipFill>
        <p:spPr>
          <a:xfrm>
            <a:off x="9324153" y="4606630"/>
            <a:ext cx="1465097" cy="1398244"/>
          </a:xfrm>
          <a:prstGeom prst="rect">
            <a:avLst/>
          </a:prstGeom>
        </p:spPr>
      </p:pic>
      <p:sp>
        <p:nvSpPr>
          <p:cNvPr id="6" name="Rectangle 5">
            <a:extLst>
              <a:ext uri="{FF2B5EF4-FFF2-40B4-BE49-F238E27FC236}">
                <a16:creationId xmlns:a16="http://schemas.microsoft.com/office/drawing/2014/main" id="{CAA1404C-7898-4E72-A36E-D33D993BFB51}"/>
              </a:ext>
            </a:extLst>
          </p:cNvPr>
          <p:cNvSpPr/>
          <p:nvPr/>
        </p:nvSpPr>
        <p:spPr>
          <a:xfrm>
            <a:off x="4339405" y="6366810"/>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7" name="Picture 6" descr="SHIELD">
            <a:extLst>
              <a:ext uri="{FF2B5EF4-FFF2-40B4-BE49-F238E27FC236}">
                <a16:creationId xmlns:a16="http://schemas.microsoft.com/office/drawing/2014/main" id="{A08C97EF-E4C5-47C9-80EE-9D606988ED0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82771" y="6123633"/>
            <a:ext cx="576064" cy="658683"/>
          </a:xfrm>
          <a:prstGeom prst="rect">
            <a:avLst/>
          </a:prstGeom>
          <a:noFill/>
        </p:spPr>
      </p:pic>
    </p:spTree>
    <p:extLst>
      <p:ext uri="{BB962C8B-B14F-4D97-AF65-F5344CB8AC3E}">
        <p14:creationId xmlns:p14="http://schemas.microsoft.com/office/powerpoint/2010/main" val="188672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D487-7BD1-4339-A352-E2BBD61B88AF}"/>
              </a:ext>
            </a:extLst>
          </p:cNvPr>
          <p:cNvSpPr>
            <a:spLocks noGrp="1"/>
          </p:cNvSpPr>
          <p:nvPr>
            <p:ph type="title"/>
          </p:nvPr>
        </p:nvSpPr>
        <p:spPr/>
        <p:txBody>
          <a:bodyPr/>
          <a:lstStyle/>
          <a:p>
            <a:r>
              <a:rPr lang="en-GB" dirty="0"/>
              <a:t>Photos	</a:t>
            </a:r>
          </a:p>
        </p:txBody>
      </p:sp>
      <p:sp>
        <p:nvSpPr>
          <p:cNvPr id="3" name="Content Placeholder 2">
            <a:extLst>
              <a:ext uri="{FF2B5EF4-FFF2-40B4-BE49-F238E27FC236}">
                <a16:creationId xmlns:a16="http://schemas.microsoft.com/office/drawing/2014/main" id="{1B0AE1BD-8282-4274-B47C-C17FC6198E4B}"/>
              </a:ext>
            </a:extLst>
          </p:cNvPr>
          <p:cNvSpPr>
            <a:spLocks noGrp="1"/>
          </p:cNvSpPr>
          <p:nvPr>
            <p:ph idx="1"/>
          </p:nvPr>
        </p:nvSpPr>
        <p:spPr/>
        <p:txBody>
          <a:bodyPr vert="horz" lIns="91440" tIns="45720" rIns="91440" bIns="45720" rtlCol="0" anchor="t">
            <a:normAutofit/>
          </a:bodyPr>
          <a:lstStyle/>
          <a:p>
            <a:r>
              <a:rPr lang="en-GB" dirty="0"/>
              <a:t>Please bring in a baby photo – age from about 6 months to a year if possible – by Monday 23rd September.</a:t>
            </a:r>
          </a:p>
          <a:p>
            <a:endParaRPr lang="en-GB" dirty="0"/>
          </a:p>
          <a:p>
            <a:r>
              <a:rPr lang="en-GB" dirty="0"/>
              <a:t>Please can all parents send in a family photo with a small explanation in the speech bubble – By Friday 27</a:t>
            </a:r>
            <a:r>
              <a:rPr lang="en-GB" baseline="30000" dirty="0"/>
              <a:t>th</a:t>
            </a:r>
            <a:r>
              <a:rPr lang="en-GB" dirty="0"/>
              <a:t> September (or sooner if possible)</a:t>
            </a:r>
          </a:p>
          <a:p>
            <a:pPr marL="0" indent="0">
              <a:buNone/>
            </a:pPr>
            <a:endParaRPr lang="en-GB" dirty="0"/>
          </a:p>
          <a:p>
            <a:r>
              <a:rPr lang="en-GB" dirty="0">
                <a:cs typeface="Calibri"/>
              </a:rPr>
              <a:t>Please can all families send in a photo of the family home by Monday 23</a:t>
            </a:r>
            <a:r>
              <a:rPr lang="en-GB" baseline="30000" dirty="0">
                <a:cs typeface="Calibri"/>
              </a:rPr>
              <a:t>rd</a:t>
            </a:r>
            <a:r>
              <a:rPr lang="en-GB" dirty="0">
                <a:cs typeface="Calibri"/>
              </a:rPr>
              <a:t> September.</a:t>
            </a:r>
          </a:p>
        </p:txBody>
      </p:sp>
      <p:pic>
        <p:nvPicPr>
          <p:cNvPr id="4" name="Picture 3" descr="SHIELD">
            <a:extLst>
              <a:ext uri="{FF2B5EF4-FFF2-40B4-BE49-F238E27FC236}">
                <a16:creationId xmlns:a16="http://schemas.microsoft.com/office/drawing/2014/main" id="{0C643EC2-462F-43F7-818B-93F8ECA234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2771" y="6123633"/>
            <a:ext cx="576064" cy="658683"/>
          </a:xfrm>
          <a:prstGeom prst="rect">
            <a:avLst/>
          </a:prstGeom>
          <a:noFill/>
        </p:spPr>
      </p:pic>
    </p:spTree>
    <p:extLst>
      <p:ext uri="{BB962C8B-B14F-4D97-AF65-F5344CB8AC3E}">
        <p14:creationId xmlns:p14="http://schemas.microsoft.com/office/powerpoint/2010/main" val="1423801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D7A23-28B1-E5F4-5E78-D4366317D7FB}"/>
              </a:ext>
            </a:extLst>
          </p:cNvPr>
          <p:cNvSpPr txBox="1">
            <a:spLocks/>
          </p:cNvSpPr>
          <p:nvPr/>
        </p:nvSpPr>
        <p:spPr>
          <a:xfrm>
            <a:off x="6600760" y="223449"/>
            <a:ext cx="3113641" cy="589988"/>
          </a:xfrm>
          <a:prstGeom prst="rect">
            <a:avLst/>
          </a:prstGeom>
          <a:solidFill>
            <a:schemeClr val="accent4">
              <a:lumMod val="20000"/>
              <a:lumOff val="80000"/>
            </a:schemeClr>
          </a:solidFill>
          <a:ln w="38100">
            <a:solidFill>
              <a:schemeClr val="tx1"/>
            </a:solidFill>
          </a:ln>
          <a:effectLst>
            <a:glow rad="228600">
              <a:schemeClr val="accent2">
                <a:satMod val="175000"/>
                <a:alpha val="40000"/>
              </a:schemeClr>
            </a:glow>
          </a:effectLst>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atin typeface="Sassoon Primary Std" panose="020B0503020103030203" pitchFamily="34" charset="0"/>
              </a:rPr>
              <a:t>Safeguarding </a:t>
            </a:r>
          </a:p>
        </p:txBody>
      </p:sp>
      <p:pic>
        <p:nvPicPr>
          <p:cNvPr id="5" name="Picture 4">
            <a:extLst>
              <a:ext uri="{FF2B5EF4-FFF2-40B4-BE49-F238E27FC236}">
                <a16:creationId xmlns:a16="http://schemas.microsoft.com/office/drawing/2014/main" id="{3D91C2B9-855D-3FF7-376C-115589FC627E}"/>
              </a:ext>
            </a:extLst>
          </p:cNvPr>
          <p:cNvPicPr>
            <a:picLocks noChangeAspect="1"/>
          </p:cNvPicPr>
          <p:nvPr/>
        </p:nvPicPr>
        <p:blipFill>
          <a:blip r:embed="rId3"/>
          <a:stretch>
            <a:fillRect/>
          </a:stretch>
        </p:blipFill>
        <p:spPr>
          <a:xfrm>
            <a:off x="1732103" y="218123"/>
            <a:ext cx="608327" cy="674862"/>
          </a:xfrm>
          <a:prstGeom prst="rect">
            <a:avLst/>
          </a:prstGeom>
          <a:effectLst>
            <a:glow rad="228600">
              <a:schemeClr val="accent1">
                <a:satMod val="175000"/>
                <a:alpha val="40000"/>
              </a:schemeClr>
            </a:glow>
          </a:effectLst>
        </p:spPr>
      </p:pic>
      <p:pic>
        <p:nvPicPr>
          <p:cNvPr id="6" name="Picture 5">
            <a:extLst>
              <a:ext uri="{FF2B5EF4-FFF2-40B4-BE49-F238E27FC236}">
                <a16:creationId xmlns:a16="http://schemas.microsoft.com/office/drawing/2014/main" id="{27311D34-41FC-1325-E73B-4D3750C956F8}"/>
              </a:ext>
            </a:extLst>
          </p:cNvPr>
          <p:cNvPicPr>
            <a:picLocks noChangeAspect="1"/>
          </p:cNvPicPr>
          <p:nvPr/>
        </p:nvPicPr>
        <p:blipFill>
          <a:blip r:embed="rId3"/>
          <a:stretch>
            <a:fillRect/>
          </a:stretch>
        </p:blipFill>
        <p:spPr>
          <a:xfrm>
            <a:off x="9876066" y="254389"/>
            <a:ext cx="608327" cy="674862"/>
          </a:xfrm>
          <a:prstGeom prst="rect">
            <a:avLst/>
          </a:prstGeom>
          <a:effectLst>
            <a:glow rad="228600">
              <a:schemeClr val="accent1">
                <a:satMod val="175000"/>
                <a:alpha val="40000"/>
              </a:schemeClr>
            </a:glow>
          </a:effectLst>
        </p:spPr>
      </p:pic>
      <p:pic>
        <p:nvPicPr>
          <p:cNvPr id="2" name="Picture 1">
            <a:extLst>
              <a:ext uri="{FF2B5EF4-FFF2-40B4-BE49-F238E27FC236}">
                <a16:creationId xmlns:a16="http://schemas.microsoft.com/office/drawing/2014/main" id="{002BF8EB-6757-4BA0-8E8E-F99769DB87AD}"/>
              </a:ext>
            </a:extLst>
          </p:cNvPr>
          <p:cNvPicPr>
            <a:picLocks noChangeAspect="1"/>
          </p:cNvPicPr>
          <p:nvPr/>
        </p:nvPicPr>
        <p:blipFill>
          <a:blip r:embed="rId4"/>
          <a:stretch>
            <a:fillRect/>
          </a:stretch>
        </p:blipFill>
        <p:spPr>
          <a:xfrm>
            <a:off x="1739886" y="198319"/>
            <a:ext cx="4539990" cy="6395039"/>
          </a:xfrm>
          <a:prstGeom prst="rect">
            <a:avLst/>
          </a:prstGeom>
        </p:spPr>
      </p:pic>
      <p:sp>
        <p:nvSpPr>
          <p:cNvPr id="8" name="Title 1">
            <a:extLst>
              <a:ext uri="{FF2B5EF4-FFF2-40B4-BE49-F238E27FC236}">
                <a16:creationId xmlns:a16="http://schemas.microsoft.com/office/drawing/2014/main" id="{AD966BD2-9AB4-46DF-8659-3FD782A04E93}"/>
              </a:ext>
            </a:extLst>
          </p:cNvPr>
          <p:cNvSpPr txBox="1">
            <a:spLocks/>
          </p:cNvSpPr>
          <p:nvPr/>
        </p:nvSpPr>
        <p:spPr>
          <a:xfrm>
            <a:off x="7031193" y="1556741"/>
            <a:ext cx="3113641" cy="4470791"/>
          </a:xfrm>
          <a:prstGeom prst="rect">
            <a:avLst/>
          </a:prstGeom>
          <a:solidFill>
            <a:schemeClr val="accent4">
              <a:lumMod val="20000"/>
              <a:lumOff val="80000"/>
            </a:schemeClr>
          </a:solidFill>
          <a:ln w="38100">
            <a:solidFill>
              <a:schemeClr val="tx1"/>
            </a:solidFill>
          </a:ln>
          <a:effectLst>
            <a:glow rad="228600">
              <a:schemeClr val="accent2">
                <a:satMod val="175000"/>
                <a:alpha val="40000"/>
              </a:schemeClr>
            </a:glow>
          </a:effectLst>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atin typeface="Sassoon Primary Std" panose="020B0503020103030203" pitchFamily="34" charset="0"/>
              </a:rPr>
              <a:t>Safeguarding is all our responsibilities – if you are concerned about a pupil or would like support for your family please contact the school. </a:t>
            </a:r>
          </a:p>
        </p:txBody>
      </p:sp>
    </p:spTree>
    <p:extLst>
      <p:ext uri="{BB962C8B-B14F-4D97-AF65-F5344CB8AC3E}">
        <p14:creationId xmlns:p14="http://schemas.microsoft.com/office/powerpoint/2010/main" val="315863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18368" y="5756047"/>
            <a:ext cx="9014262"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3"/>
          <p:cNvSpPr>
            <a:spLocks noChangeArrowheads="1"/>
          </p:cNvSpPr>
          <p:nvPr/>
        </p:nvSpPr>
        <p:spPr bwMode="auto">
          <a:xfrm>
            <a:off x="1680999" y="1155957"/>
            <a:ext cx="882645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GB" altLang="en-US" sz="2800" b="1" i="1">
                <a:solidFill>
                  <a:srgbClr val="000099"/>
                </a:solidFill>
                <a:latin typeface="Maiandra GD" panose="020E0502030308020204" pitchFamily="34" charset="0"/>
                <a:ea typeface="Times New Roman" panose="02020603050405020304" pitchFamily="18" charset="0"/>
                <a:cs typeface="Arial" panose="020B0604020202020204" pitchFamily="34" charset="0"/>
              </a:rPr>
              <a:t>We rejoice in trials and problems as these produce</a:t>
            </a:r>
          </a:p>
          <a:p>
            <a:pPr lvl="0" algn="ctr" eaLnBrk="0" fontAlgn="base" hangingPunct="0">
              <a:spcBef>
                <a:spcPct val="0"/>
              </a:spcBef>
              <a:spcAft>
                <a:spcPct val="0"/>
              </a:spcAft>
            </a:pPr>
            <a:r>
              <a:rPr lang="en-GB" altLang="en-US" sz="2800" b="1" i="1">
                <a:solidFill>
                  <a:srgbClr val="000099"/>
                </a:solidFill>
                <a:latin typeface="Maiandra GD" panose="020E0502030308020204" pitchFamily="34" charset="0"/>
                <a:ea typeface="Times New Roman" panose="02020603050405020304" pitchFamily="18" charset="0"/>
                <a:cs typeface="Arial" panose="020B0604020202020204" pitchFamily="34" charset="0"/>
              </a:rPr>
              <a:t>endurance and endurance produces </a:t>
            </a:r>
          </a:p>
          <a:p>
            <a:pPr lvl="0" algn="ctr" eaLnBrk="0" fontAlgn="base" hangingPunct="0">
              <a:spcBef>
                <a:spcPct val="0"/>
              </a:spcBef>
              <a:spcAft>
                <a:spcPct val="0"/>
              </a:spcAft>
            </a:pPr>
            <a:r>
              <a:rPr lang="en-GB" altLang="en-US" sz="2800" b="1" i="1">
                <a:solidFill>
                  <a:srgbClr val="000099"/>
                </a:solidFill>
                <a:latin typeface="Maiandra GD" panose="020E0502030308020204" pitchFamily="34" charset="0"/>
                <a:ea typeface="Times New Roman" panose="02020603050405020304" pitchFamily="18" charset="0"/>
                <a:cs typeface="Arial" panose="020B0604020202020204" pitchFamily="34" charset="0"/>
              </a:rPr>
              <a:t>character and character produces hope.</a:t>
            </a:r>
          </a:p>
          <a:p>
            <a:pPr lvl="0" algn="ctr" eaLnBrk="0" fontAlgn="base" hangingPunct="0">
              <a:spcBef>
                <a:spcPct val="0"/>
              </a:spcBef>
              <a:spcAft>
                <a:spcPct val="0"/>
              </a:spcAft>
            </a:pPr>
            <a:r>
              <a:rPr lang="en-GB" sz="1200">
                <a:solidFill>
                  <a:srgbClr val="000066"/>
                </a:solidFill>
                <a:latin typeface="Maiandra GD" panose="020E0502030308020204" pitchFamily="34" charset="0"/>
              </a:rPr>
              <a:t>Romans 5 vs3-4</a:t>
            </a:r>
          </a:p>
          <a:p>
            <a:pPr algn="ctr" fontAlgn="base">
              <a:spcBef>
                <a:spcPct val="0"/>
              </a:spcBef>
              <a:spcAft>
                <a:spcPct val="0"/>
              </a:spcAft>
            </a:pPr>
            <a:r>
              <a:rPr lang="en-GB" altLang="en-US" sz="3200">
                <a:solidFill>
                  <a:srgbClr val="000099"/>
                </a:solidFill>
                <a:latin typeface="Maiandra GD" pitchFamily="34" charset="0"/>
                <a:ea typeface="Times New Roman" pitchFamily="18" charset="0"/>
                <a:cs typeface="Arial" pitchFamily="34" charset="0"/>
              </a:rPr>
              <a:t>Our school </a:t>
            </a:r>
            <a:r>
              <a:rPr lang="en-GB" altLang="en-US" sz="3200" b="1">
                <a:solidFill>
                  <a:srgbClr val="000099"/>
                </a:solidFill>
                <a:latin typeface="Maiandra GD" pitchFamily="34" charset="0"/>
                <a:ea typeface="Times New Roman" pitchFamily="18" charset="0"/>
                <a:cs typeface="Arial" pitchFamily="34" charset="0"/>
              </a:rPr>
              <a:t>community</a:t>
            </a:r>
            <a:r>
              <a:rPr lang="en-GB" altLang="en-US" sz="3200">
                <a:solidFill>
                  <a:srgbClr val="000099"/>
                </a:solidFill>
                <a:latin typeface="Maiandra GD" pitchFamily="34" charset="0"/>
                <a:ea typeface="Times New Roman" pitchFamily="18" charset="0"/>
                <a:cs typeface="Arial" pitchFamily="34" charset="0"/>
              </a:rPr>
              <a:t> will be a compassionate </a:t>
            </a:r>
          </a:p>
          <a:p>
            <a:pPr algn="ctr" fontAlgn="base">
              <a:spcBef>
                <a:spcPct val="0"/>
              </a:spcBef>
              <a:spcAft>
                <a:spcPct val="0"/>
              </a:spcAft>
            </a:pPr>
            <a:r>
              <a:rPr lang="en-GB" altLang="en-US" sz="3200">
                <a:solidFill>
                  <a:srgbClr val="000099"/>
                </a:solidFill>
                <a:latin typeface="Maiandra GD" pitchFamily="34" charset="0"/>
                <a:ea typeface="Times New Roman" pitchFamily="18" charset="0"/>
                <a:cs typeface="Arial" pitchFamily="34" charset="0"/>
              </a:rPr>
              <a:t>place of </a:t>
            </a:r>
            <a:r>
              <a:rPr lang="en-GB" altLang="en-US" sz="3200" b="1">
                <a:solidFill>
                  <a:srgbClr val="000099"/>
                </a:solidFill>
                <a:latin typeface="Maiandra GD" pitchFamily="34" charset="0"/>
                <a:ea typeface="Times New Roman" pitchFamily="18" charset="0"/>
                <a:cs typeface="Arial" pitchFamily="34" charset="0"/>
              </a:rPr>
              <a:t>enjoyment</a:t>
            </a:r>
            <a:r>
              <a:rPr lang="en-GB" altLang="en-US" sz="3200">
                <a:solidFill>
                  <a:srgbClr val="000099"/>
                </a:solidFill>
                <a:latin typeface="Maiandra GD" pitchFamily="34" charset="0"/>
                <a:ea typeface="Times New Roman" pitchFamily="18" charset="0"/>
                <a:cs typeface="Arial" pitchFamily="34" charset="0"/>
              </a:rPr>
              <a:t>, </a:t>
            </a:r>
            <a:r>
              <a:rPr lang="en-GB" altLang="en-US" sz="3200" b="1">
                <a:solidFill>
                  <a:srgbClr val="000099"/>
                </a:solidFill>
                <a:latin typeface="Maiandra GD" pitchFamily="34" charset="0"/>
                <a:ea typeface="Times New Roman" pitchFamily="18" charset="0"/>
                <a:cs typeface="Arial" pitchFamily="34" charset="0"/>
              </a:rPr>
              <a:t>respect</a:t>
            </a:r>
            <a:r>
              <a:rPr lang="en-GB" altLang="en-US" sz="3200">
                <a:solidFill>
                  <a:srgbClr val="000099"/>
                </a:solidFill>
                <a:latin typeface="Maiandra GD" pitchFamily="34" charset="0"/>
                <a:ea typeface="Times New Roman" pitchFamily="18" charset="0"/>
                <a:cs typeface="Arial" pitchFamily="34" charset="0"/>
              </a:rPr>
              <a:t> and </a:t>
            </a:r>
            <a:r>
              <a:rPr lang="en-GB" altLang="en-US" sz="3200" b="1">
                <a:solidFill>
                  <a:srgbClr val="000099"/>
                </a:solidFill>
                <a:latin typeface="Maiandra GD" pitchFamily="34" charset="0"/>
                <a:ea typeface="Times New Roman" pitchFamily="18" charset="0"/>
                <a:cs typeface="Arial" pitchFamily="34" charset="0"/>
              </a:rPr>
              <a:t>hope </a:t>
            </a:r>
          </a:p>
          <a:p>
            <a:pPr algn="ctr" fontAlgn="base">
              <a:spcBef>
                <a:spcPct val="0"/>
              </a:spcBef>
              <a:spcAft>
                <a:spcPct val="0"/>
              </a:spcAft>
            </a:pPr>
            <a:r>
              <a:rPr lang="en-GB" altLang="en-US" sz="3200">
                <a:solidFill>
                  <a:srgbClr val="000099"/>
                </a:solidFill>
                <a:latin typeface="Maiandra GD" pitchFamily="34" charset="0"/>
                <a:ea typeface="Times New Roman" pitchFamily="18" charset="0"/>
                <a:cs typeface="Arial" pitchFamily="34" charset="0"/>
              </a:rPr>
              <a:t>where </a:t>
            </a:r>
            <a:r>
              <a:rPr lang="en-GB" altLang="en-US" sz="3200" b="1">
                <a:solidFill>
                  <a:srgbClr val="000099"/>
                </a:solidFill>
                <a:latin typeface="Maiandra GD" pitchFamily="34" charset="0"/>
                <a:ea typeface="Times New Roman" pitchFamily="18" charset="0"/>
                <a:cs typeface="Arial" pitchFamily="34" charset="0"/>
              </a:rPr>
              <a:t>courage</a:t>
            </a:r>
            <a:r>
              <a:rPr lang="en-GB" altLang="en-US" sz="3200">
                <a:solidFill>
                  <a:srgbClr val="000099"/>
                </a:solidFill>
                <a:latin typeface="Maiandra GD" pitchFamily="34" charset="0"/>
                <a:ea typeface="Times New Roman" pitchFamily="18" charset="0"/>
                <a:cs typeface="Arial" pitchFamily="34" charset="0"/>
              </a:rPr>
              <a:t> is valued and skills developed </a:t>
            </a:r>
          </a:p>
          <a:p>
            <a:pPr algn="ctr" fontAlgn="base">
              <a:spcBef>
                <a:spcPct val="0"/>
              </a:spcBef>
              <a:spcAft>
                <a:spcPct val="0"/>
              </a:spcAft>
            </a:pPr>
            <a:r>
              <a:rPr lang="en-GB" altLang="en-US" sz="3200">
                <a:solidFill>
                  <a:srgbClr val="000099"/>
                </a:solidFill>
                <a:latin typeface="Maiandra GD" pitchFamily="34" charset="0"/>
                <a:ea typeface="Times New Roman" pitchFamily="18" charset="0"/>
                <a:cs typeface="Arial" pitchFamily="34" charset="0"/>
              </a:rPr>
              <a:t>for all to thrive in a diverse world; </a:t>
            </a:r>
          </a:p>
          <a:p>
            <a:pPr algn="ctr" fontAlgn="base">
              <a:spcBef>
                <a:spcPct val="0"/>
              </a:spcBef>
              <a:spcAft>
                <a:spcPct val="0"/>
              </a:spcAft>
            </a:pPr>
            <a:r>
              <a:rPr lang="en-GB" altLang="en-US" sz="3200" b="1">
                <a:solidFill>
                  <a:srgbClr val="000099"/>
                </a:solidFill>
                <a:latin typeface="Maiandra GD" pitchFamily="34" charset="0"/>
                <a:ea typeface="Times New Roman" pitchFamily="18" charset="0"/>
                <a:cs typeface="Arial" pitchFamily="34" charset="0"/>
              </a:rPr>
              <a:t>growing in strength, wisdom and faith.</a:t>
            </a:r>
            <a:endParaRPr lang="en-GB" altLang="en-US" sz="1000" b="1">
              <a:latin typeface="Arial" pitchFamily="34" charset="0"/>
              <a:cs typeface="Arial" pitchFamily="34" charset="0"/>
            </a:endParaRPr>
          </a:p>
        </p:txBody>
      </p:sp>
      <p:sp>
        <p:nvSpPr>
          <p:cNvPr id="7" name="Rectangle 6"/>
          <p:cNvSpPr/>
          <p:nvPr/>
        </p:nvSpPr>
        <p:spPr>
          <a:xfrm>
            <a:off x="4253134" y="6426464"/>
            <a:ext cx="4173065" cy="369332"/>
          </a:xfrm>
          <a:prstGeom prst="rect">
            <a:avLst/>
          </a:prstGeom>
        </p:spPr>
        <p:txBody>
          <a:bodyPr wrap="none">
            <a:spAutoFit/>
          </a:bodyPr>
          <a:lstStyle/>
          <a:p>
            <a:r>
              <a:rPr lang="en-GB">
                <a:solidFill>
                  <a:schemeClr val="bg1">
                    <a:lumMod val="50000"/>
                  </a:schemeClr>
                </a:solidFill>
                <a:latin typeface="Maiandra GD" panose="020E0502030308020204" pitchFamily="34" charset="0"/>
              </a:rPr>
              <a:t>Growing in Strength, Wisdom and Faith</a:t>
            </a:r>
          </a:p>
        </p:txBody>
      </p:sp>
      <p:sp>
        <p:nvSpPr>
          <p:cNvPr id="3" name="Rectangle 2"/>
          <p:cNvSpPr/>
          <p:nvPr/>
        </p:nvSpPr>
        <p:spPr>
          <a:xfrm>
            <a:off x="4423191" y="5743411"/>
            <a:ext cx="4572000" cy="646331"/>
          </a:xfrm>
          <a:prstGeom prst="rect">
            <a:avLst/>
          </a:prstGeom>
        </p:spPr>
        <p:txBody>
          <a:bodyPr>
            <a:spAutoFit/>
          </a:bodyPr>
          <a:lstStyle/>
          <a:p>
            <a:pPr algn="ctr"/>
            <a:r>
              <a:rPr lang="en-GB" sz="3600"/>
              <a:t>Community</a:t>
            </a:r>
            <a:endParaRPr lang="en-GB"/>
          </a:p>
        </p:txBody>
      </p:sp>
      <p:sp>
        <p:nvSpPr>
          <p:cNvPr id="6" name="Rectangle 5"/>
          <p:cNvSpPr/>
          <p:nvPr/>
        </p:nvSpPr>
        <p:spPr>
          <a:xfrm>
            <a:off x="1618368" y="5743411"/>
            <a:ext cx="1732654" cy="646331"/>
          </a:xfrm>
          <a:prstGeom prst="rect">
            <a:avLst/>
          </a:prstGeom>
        </p:spPr>
        <p:txBody>
          <a:bodyPr wrap="none">
            <a:spAutoFit/>
          </a:bodyPr>
          <a:lstStyle/>
          <a:p>
            <a:pPr algn="ctr"/>
            <a:r>
              <a:rPr lang="en-GB" sz="3600"/>
              <a:t>Courage</a:t>
            </a:r>
          </a:p>
        </p:txBody>
      </p:sp>
      <p:sp>
        <p:nvSpPr>
          <p:cNvPr id="8" name="Rectangle 7"/>
          <p:cNvSpPr/>
          <p:nvPr/>
        </p:nvSpPr>
        <p:spPr>
          <a:xfrm>
            <a:off x="7311213" y="5743411"/>
            <a:ext cx="2213990" cy="646331"/>
          </a:xfrm>
          <a:prstGeom prst="rect">
            <a:avLst/>
          </a:prstGeom>
        </p:spPr>
        <p:txBody>
          <a:bodyPr wrap="square">
            <a:spAutoFit/>
          </a:bodyPr>
          <a:lstStyle/>
          <a:p>
            <a:pPr algn="ctr"/>
            <a:r>
              <a:rPr lang="en-GB" sz="3600"/>
              <a:t>Hope</a:t>
            </a:r>
          </a:p>
        </p:txBody>
      </p:sp>
      <p:sp>
        <p:nvSpPr>
          <p:cNvPr id="9" name="Rectangle 8"/>
          <p:cNvSpPr/>
          <p:nvPr/>
        </p:nvSpPr>
        <p:spPr>
          <a:xfrm>
            <a:off x="9010302" y="5756047"/>
            <a:ext cx="1657698" cy="646331"/>
          </a:xfrm>
          <a:prstGeom prst="rect">
            <a:avLst/>
          </a:prstGeom>
        </p:spPr>
        <p:txBody>
          <a:bodyPr wrap="none">
            <a:spAutoFit/>
          </a:bodyPr>
          <a:lstStyle/>
          <a:p>
            <a:pPr algn="ctr"/>
            <a:r>
              <a:rPr lang="en-GB" sz="3600"/>
              <a:t>Respect</a:t>
            </a:r>
          </a:p>
        </p:txBody>
      </p:sp>
      <p:sp>
        <p:nvSpPr>
          <p:cNvPr id="10" name="Rectangle 9"/>
          <p:cNvSpPr/>
          <p:nvPr/>
        </p:nvSpPr>
        <p:spPr>
          <a:xfrm>
            <a:off x="3351022" y="5758970"/>
            <a:ext cx="2202462" cy="646331"/>
          </a:xfrm>
          <a:prstGeom prst="rect">
            <a:avLst/>
          </a:prstGeom>
        </p:spPr>
        <p:txBody>
          <a:bodyPr wrap="none">
            <a:spAutoFit/>
          </a:bodyPr>
          <a:lstStyle/>
          <a:p>
            <a:pPr algn="ctr"/>
            <a:r>
              <a:rPr lang="en-GB" sz="3600"/>
              <a:t>Enjoyment</a:t>
            </a:r>
          </a:p>
        </p:txBody>
      </p:sp>
      <p:sp>
        <p:nvSpPr>
          <p:cNvPr id="11" name="Slide Number Placeholder 3"/>
          <p:cNvSpPr>
            <a:spLocks noGrp="1"/>
          </p:cNvSpPr>
          <p:nvPr>
            <p:ph type="sldNum" sz="quarter" idx="12"/>
          </p:nvPr>
        </p:nvSpPr>
        <p:spPr>
          <a:xfrm>
            <a:off x="8077200" y="6356351"/>
            <a:ext cx="2133600" cy="365125"/>
          </a:xfrm>
        </p:spPr>
        <p:txBody>
          <a:bodyPr/>
          <a:lstStyle/>
          <a:p>
            <a:fld id="{87A59D02-C8B4-423C-B766-44B0DEBC92D2}" type="slidenum">
              <a:rPr lang="en-GB" smtClean="0"/>
              <a:t>3</a:t>
            </a:fld>
            <a:endParaRPr lang="en-GB"/>
          </a:p>
        </p:txBody>
      </p:sp>
      <p:sp>
        <p:nvSpPr>
          <p:cNvPr id="2" name="Title 1">
            <a:extLst>
              <a:ext uri="{FF2B5EF4-FFF2-40B4-BE49-F238E27FC236}">
                <a16:creationId xmlns:a16="http://schemas.microsoft.com/office/drawing/2014/main" id="{2AF53ABF-D2DD-2FE0-2D0C-1053E8FBE117}"/>
              </a:ext>
            </a:extLst>
          </p:cNvPr>
          <p:cNvSpPr>
            <a:spLocks noGrp="1"/>
          </p:cNvSpPr>
          <p:nvPr>
            <p:ph type="title"/>
          </p:nvPr>
        </p:nvSpPr>
        <p:spPr>
          <a:xfrm>
            <a:off x="3729724" y="246870"/>
            <a:ext cx="4791551" cy="589988"/>
          </a:xfrm>
          <a:solidFill>
            <a:schemeClr val="accent4">
              <a:lumMod val="20000"/>
              <a:lumOff val="80000"/>
            </a:schemeClr>
          </a:solidFill>
          <a:ln w="38100">
            <a:solidFill>
              <a:schemeClr val="tx1"/>
            </a:solidFill>
          </a:ln>
          <a:effectLst>
            <a:glow rad="228600">
              <a:schemeClr val="accent2">
                <a:satMod val="175000"/>
                <a:alpha val="40000"/>
              </a:schemeClr>
            </a:glow>
          </a:effectLst>
        </p:spPr>
        <p:txBody>
          <a:bodyPr>
            <a:normAutofit fontScale="90000"/>
          </a:bodyPr>
          <a:lstStyle/>
          <a:p>
            <a:pPr algn="ctr"/>
            <a:r>
              <a:rPr lang="en-GB">
                <a:latin typeface="Sassoon Primary Std" panose="020B0503020103030203" pitchFamily="34" charset="0"/>
              </a:rPr>
              <a:t>Our Vision</a:t>
            </a:r>
          </a:p>
        </p:txBody>
      </p:sp>
      <p:pic>
        <p:nvPicPr>
          <p:cNvPr id="14" name="Picture 13">
            <a:extLst>
              <a:ext uri="{FF2B5EF4-FFF2-40B4-BE49-F238E27FC236}">
                <a16:creationId xmlns:a16="http://schemas.microsoft.com/office/drawing/2014/main" id="{36EF2F64-2DCD-6322-35EC-E19EAF32D1D6}"/>
              </a:ext>
            </a:extLst>
          </p:cNvPr>
          <p:cNvPicPr>
            <a:picLocks noChangeAspect="1"/>
          </p:cNvPicPr>
          <p:nvPr/>
        </p:nvPicPr>
        <p:blipFill>
          <a:blip r:embed="rId3"/>
          <a:stretch>
            <a:fillRect/>
          </a:stretch>
        </p:blipFill>
        <p:spPr>
          <a:xfrm>
            <a:off x="1732103" y="218123"/>
            <a:ext cx="608327" cy="674862"/>
          </a:xfrm>
          <a:prstGeom prst="rect">
            <a:avLst/>
          </a:prstGeom>
          <a:effectLst>
            <a:glow rad="228600">
              <a:schemeClr val="accent1">
                <a:satMod val="175000"/>
                <a:alpha val="40000"/>
              </a:schemeClr>
            </a:glow>
          </a:effectLst>
        </p:spPr>
      </p:pic>
      <p:pic>
        <p:nvPicPr>
          <p:cNvPr id="15" name="Picture 14">
            <a:extLst>
              <a:ext uri="{FF2B5EF4-FFF2-40B4-BE49-F238E27FC236}">
                <a16:creationId xmlns:a16="http://schemas.microsoft.com/office/drawing/2014/main" id="{99763255-AB4B-EF87-6A35-3A7E8DA06687}"/>
              </a:ext>
            </a:extLst>
          </p:cNvPr>
          <p:cNvPicPr>
            <a:picLocks noChangeAspect="1"/>
          </p:cNvPicPr>
          <p:nvPr/>
        </p:nvPicPr>
        <p:blipFill>
          <a:blip r:embed="rId3"/>
          <a:stretch>
            <a:fillRect/>
          </a:stretch>
        </p:blipFill>
        <p:spPr>
          <a:xfrm>
            <a:off x="9876066" y="254389"/>
            <a:ext cx="608327" cy="67486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232382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D7A23-28B1-E5F4-5E78-D4366317D7FB}"/>
              </a:ext>
            </a:extLst>
          </p:cNvPr>
          <p:cNvSpPr txBox="1">
            <a:spLocks/>
          </p:cNvSpPr>
          <p:nvPr/>
        </p:nvSpPr>
        <p:spPr>
          <a:xfrm>
            <a:off x="3820487" y="296826"/>
            <a:ext cx="4575521" cy="589988"/>
          </a:xfrm>
          <a:prstGeom prst="rect">
            <a:avLst/>
          </a:prstGeom>
          <a:solidFill>
            <a:schemeClr val="accent4">
              <a:lumMod val="20000"/>
              <a:lumOff val="80000"/>
            </a:schemeClr>
          </a:solidFill>
          <a:ln w="38100">
            <a:solidFill>
              <a:schemeClr val="tx1"/>
            </a:solidFill>
          </a:ln>
          <a:effectLst>
            <a:glow rad="228600">
              <a:schemeClr val="accent2">
                <a:satMod val="175000"/>
                <a:alpha val="40000"/>
              </a:schemeClr>
            </a:glow>
          </a:effectLst>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atin typeface="Sassoon Primary Std" panose="020B0503020103030203" pitchFamily="34" charset="0"/>
              </a:rPr>
              <a:t>Safeguarding </a:t>
            </a:r>
          </a:p>
        </p:txBody>
      </p:sp>
      <p:pic>
        <p:nvPicPr>
          <p:cNvPr id="5" name="Picture 4">
            <a:extLst>
              <a:ext uri="{FF2B5EF4-FFF2-40B4-BE49-F238E27FC236}">
                <a16:creationId xmlns:a16="http://schemas.microsoft.com/office/drawing/2014/main" id="{3D91C2B9-855D-3FF7-376C-115589FC627E}"/>
              </a:ext>
            </a:extLst>
          </p:cNvPr>
          <p:cNvPicPr>
            <a:picLocks noChangeAspect="1"/>
          </p:cNvPicPr>
          <p:nvPr/>
        </p:nvPicPr>
        <p:blipFill>
          <a:blip r:embed="rId3"/>
          <a:stretch>
            <a:fillRect/>
          </a:stretch>
        </p:blipFill>
        <p:spPr>
          <a:xfrm>
            <a:off x="1732103" y="218123"/>
            <a:ext cx="608327" cy="674862"/>
          </a:xfrm>
          <a:prstGeom prst="rect">
            <a:avLst/>
          </a:prstGeom>
          <a:effectLst>
            <a:glow rad="228600">
              <a:schemeClr val="accent1">
                <a:satMod val="175000"/>
                <a:alpha val="40000"/>
              </a:schemeClr>
            </a:glow>
          </a:effectLst>
        </p:spPr>
      </p:pic>
      <p:pic>
        <p:nvPicPr>
          <p:cNvPr id="6" name="Picture 5">
            <a:extLst>
              <a:ext uri="{FF2B5EF4-FFF2-40B4-BE49-F238E27FC236}">
                <a16:creationId xmlns:a16="http://schemas.microsoft.com/office/drawing/2014/main" id="{27311D34-41FC-1325-E73B-4D3750C956F8}"/>
              </a:ext>
            </a:extLst>
          </p:cNvPr>
          <p:cNvPicPr>
            <a:picLocks noChangeAspect="1"/>
          </p:cNvPicPr>
          <p:nvPr/>
        </p:nvPicPr>
        <p:blipFill>
          <a:blip r:embed="rId3"/>
          <a:stretch>
            <a:fillRect/>
          </a:stretch>
        </p:blipFill>
        <p:spPr>
          <a:xfrm>
            <a:off x="9876066" y="254389"/>
            <a:ext cx="608327" cy="674862"/>
          </a:xfrm>
          <a:prstGeom prst="rect">
            <a:avLst/>
          </a:prstGeom>
          <a:effectLst>
            <a:glow rad="228600">
              <a:schemeClr val="accent1">
                <a:satMod val="175000"/>
                <a:alpha val="40000"/>
              </a:schemeClr>
            </a:glow>
          </a:effectLst>
        </p:spPr>
      </p:pic>
      <p:sp>
        <p:nvSpPr>
          <p:cNvPr id="2" name="TextBox 1">
            <a:extLst>
              <a:ext uri="{FF2B5EF4-FFF2-40B4-BE49-F238E27FC236}">
                <a16:creationId xmlns:a16="http://schemas.microsoft.com/office/drawing/2014/main" id="{C1CCE6AD-1E05-68D3-4A7C-C2E2DEC4CCC9}"/>
              </a:ext>
            </a:extLst>
          </p:cNvPr>
          <p:cNvSpPr txBox="1"/>
          <p:nvPr/>
        </p:nvSpPr>
        <p:spPr>
          <a:xfrm>
            <a:off x="1847410" y="1412721"/>
            <a:ext cx="8636982" cy="4893647"/>
          </a:xfrm>
          <a:prstGeom prst="rect">
            <a:avLst/>
          </a:prstGeom>
          <a:noFill/>
        </p:spPr>
        <p:txBody>
          <a:bodyPr wrap="square" rtlCol="0">
            <a:spAutoFit/>
          </a:bodyPr>
          <a:lstStyle/>
          <a:p>
            <a:r>
              <a:rPr lang="en-GB" sz="2400">
                <a:latin typeface="Sassoon Primary Std" panose="020B0503020103030203" pitchFamily="34" charset="0"/>
              </a:rPr>
              <a:t>What does safeguarding look like?</a:t>
            </a:r>
          </a:p>
          <a:p>
            <a:endParaRPr lang="en-GB" sz="2400">
              <a:latin typeface="Sassoon Primary Std" panose="020B0503020103030203" pitchFamily="34" charset="0"/>
            </a:endParaRPr>
          </a:p>
          <a:p>
            <a:pPr marL="285750" indent="-285750" algn="just">
              <a:buFont typeface="Arial" panose="020B0604020202020204" pitchFamily="34" charset="0"/>
              <a:buChar char="•"/>
            </a:pPr>
            <a:r>
              <a:rPr lang="en-GB" sz="2400">
                <a:latin typeface="Sassoon Primary Std" panose="020B0503020103030203" pitchFamily="34" charset="0"/>
              </a:rPr>
              <a:t>Children knowing who they can talk in and out of school</a:t>
            </a:r>
          </a:p>
          <a:p>
            <a:pPr marL="285750" indent="-285750">
              <a:buFont typeface="Arial" panose="020B0604020202020204" pitchFamily="34" charset="0"/>
              <a:buChar char="•"/>
            </a:pPr>
            <a:endParaRPr lang="en-GB" sz="2400">
              <a:latin typeface="Sassoon Primary Std" panose="020B0503020103030203" pitchFamily="34" charset="0"/>
            </a:endParaRPr>
          </a:p>
          <a:p>
            <a:pPr marL="285750" indent="-285750">
              <a:buFont typeface="Arial" panose="020B0604020202020204" pitchFamily="34" charset="0"/>
              <a:buChar char="•"/>
            </a:pPr>
            <a:r>
              <a:rPr lang="en-GB" sz="2400">
                <a:latin typeface="Sassoon Primary Std" panose="020B0503020103030203" pitchFamily="34" charset="0"/>
              </a:rPr>
              <a:t>PSHE lessons</a:t>
            </a:r>
          </a:p>
          <a:p>
            <a:endParaRPr lang="en-GB" sz="2400">
              <a:latin typeface="Sassoon Primary Std" panose="020B0503020103030203" pitchFamily="34" charset="0"/>
            </a:endParaRPr>
          </a:p>
          <a:p>
            <a:pPr marL="285750" indent="-285750">
              <a:buFont typeface="Arial" panose="020B0604020202020204" pitchFamily="34" charset="0"/>
              <a:buChar char="•"/>
            </a:pPr>
            <a:r>
              <a:rPr lang="en-GB" sz="2400">
                <a:latin typeface="Sassoon Primary Std" panose="020B0503020103030203" pitchFamily="34" charset="0"/>
              </a:rPr>
              <a:t>Assemblies</a:t>
            </a:r>
          </a:p>
          <a:p>
            <a:endParaRPr lang="en-GB" sz="2400">
              <a:latin typeface="Sassoon Primary Std" panose="020B0503020103030203" pitchFamily="34" charset="0"/>
            </a:endParaRPr>
          </a:p>
          <a:p>
            <a:pPr marL="285750" indent="-285750">
              <a:buFont typeface="Arial" panose="020B0604020202020204" pitchFamily="34" charset="0"/>
              <a:buChar char="•"/>
            </a:pPr>
            <a:r>
              <a:rPr lang="en-GB" sz="2400">
                <a:latin typeface="Sassoon Primary Std" panose="020B0503020103030203" pitchFamily="34" charset="0"/>
              </a:rPr>
              <a:t>Directed conversations with pupils</a:t>
            </a:r>
          </a:p>
          <a:p>
            <a:endParaRPr lang="en-GB" sz="2400">
              <a:latin typeface="Sassoon Primary Std" panose="020B0503020103030203" pitchFamily="34" charset="0"/>
            </a:endParaRPr>
          </a:p>
          <a:p>
            <a:pPr marL="285750" indent="-285750">
              <a:buFont typeface="Arial" panose="020B0604020202020204" pitchFamily="34" charset="0"/>
              <a:buChar char="•"/>
            </a:pPr>
            <a:r>
              <a:rPr lang="en-GB" sz="2400">
                <a:latin typeface="Sassoon Primary Std" panose="020B0503020103030203" pitchFamily="34" charset="0"/>
              </a:rPr>
              <a:t>ELSA support</a:t>
            </a:r>
          </a:p>
          <a:p>
            <a:pPr marL="285750" indent="-285750">
              <a:buFont typeface="Arial" panose="020B0604020202020204" pitchFamily="34" charset="0"/>
              <a:buChar char="•"/>
            </a:pPr>
            <a:endParaRPr lang="en-GB" sz="2400">
              <a:latin typeface="Sassoon Primary Std" panose="020B0503020103030203" pitchFamily="34" charset="0"/>
            </a:endParaRPr>
          </a:p>
          <a:p>
            <a:pPr marL="285750" indent="-285750">
              <a:buFont typeface="Arial" panose="020B0604020202020204" pitchFamily="34" charset="0"/>
              <a:buChar char="•"/>
            </a:pPr>
            <a:r>
              <a:rPr lang="en-GB" sz="2400">
                <a:latin typeface="Sassoon Primary Std" panose="020B0503020103030203" pitchFamily="34" charset="0"/>
              </a:rPr>
              <a:t>Family support</a:t>
            </a:r>
          </a:p>
        </p:txBody>
      </p:sp>
    </p:spTree>
    <p:extLst>
      <p:ext uri="{BB962C8B-B14F-4D97-AF65-F5344CB8AC3E}">
        <p14:creationId xmlns:p14="http://schemas.microsoft.com/office/powerpoint/2010/main" val="2337671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D909-2F78-46CC-9884-564B857B16EB}"/>
              </a:ext>
            </a:extLst>
          </p:cNvPr>
          <p:cNvSpPr>
            <a:spLocks noGrp="1"/>
          </p:cNvSpPr>
          <p:nvPr>
            <p:ph type="title"/>
          </p:nvPr>
        </p:nvSpPr>
        <p:spPr>
          <a:xfrm>
            <a:off x="1131070" y="3429000"/>
            <a:ext cx="10515600" cy="1325563"/>
          </a:xfrm>
        </p:spPr>
        <p:txBody>
          <a:bodyPr>
            <a:normAutofit fontScale="90000"/>
          </a:bodyPr>
          <a:lstStyle/>
          <a:p>
            <a:pPr algn="ctr"/>
            <a:br>
              <a:rPr lang="en-GB" dirty="0"/>
            </a:br>
            <a:br>
              <a:rPr lang="en-GB" dirty="0"/>
            </a:br>
            <a:br>
              <a:rPr lang="en-GB" dirty="0"/>
            </a:br>
            <a:r>
              <a:rPr lang="en-GB" sz="5300" b="1" dirty="0"/>
              <a:t>Thank you for listening.</a:t>
            </a:r>
            <a:br>
              <a:rPr lang="en-GB" sz="5300" b="1" dirty="0"/>
            </a:br>
            <a:br>
              <a:rPr lang="en-GB" sz="5300" b="1" dirty="0"/>
            </a:br>
            <a:r>
              <a:rPr lang="en-GB" sz="5300" b="1" dirty="0"/>
              <a:t>We look forward to working with you on your child’s learning this year</a:t>
            </a:r>
            <a:r>
              <a:rPr lang="en-GB" dirty="0"/>
              <a:t>.</a:t>
            </a:r>
          </a:p>
        </p:txBody>
      </p:sp>
      <p:sp>
        <p:nvSpPr>
          <p:cNvPr id="4" name="Rectangle 3">
            <a:extLst>
              <a:ext uri="{FF2B5EF4-FFF2-40B4-BE49-F238E27FC236}">
                <a16:creationId xmlns:a16="http://schemas.microsoft.com/office/drawing/2014/main" id="{5E6DFFDA-CC6E-4E5A-882B-097FBDB38350}"/>
              </a:ext>
            </a:extLst>
          </p:cNvPr>
          <p:cNvSpPr/>
          <p:nvPr/>
        </p:nvSpPr>
        <p:spPr>
          <a:xfrm>
            <a:off x="4009467" y="6402313"/>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5" name="Picture 4" descr="SHIELD">
            <a:extLst>
              <a:ext uri="{FF2B5EF4-FFF2-40B4-BE49-F238E27FC236}">
                <a16:creationId xmlns:a16="http://schemas.microsoft.com/office/drawing/2014/main" id="{DC241C00-AC28-440D-BBA8-814841505BD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5402" y="3354234"/>
            <a:ext cx="1334610" cy="1216017"/>
          </a:xfrm>
          <a:prstGeom prst="rect">
            <a:avLst/>
          </a:prstGeom>
          <a:noFill/>
        </p:spPr>
      </p:pic>
      <p:sp>
        <p:nvSpPr>
          <p:cNvPr id="6" name="Rectangle 5">
            <a:extLst>
              <a:ext uri="{FF2B5EF4-FFF2-40B4-BE49-F238E27FC236}">
                <a16:creationId xmlns:a16="http://schemas.microsoft.com/office/drawing/2014/main" id="{6F0D8E8A-D02C-41D2-9AE1-FC136F4C43A5}"/>
              </a:ext>
            </a:extLst>
          </p:cNvPr>
          <p:cNvSpPr/>
          <p:nvPr/>
        </p:nvSpPr>
        <p:spPr>
          <a:xfrm>
            <a:off x="1269507" y="168677"/>
            <a:ext cx="9357063" cy="3577700"/>
          </a:xfrm>
          <a:prstGeom prst="rect">
            <a:avLst/>
          </a:prstGeom>
          <a:noFill/>
          <a:effectLst>
            <a:reflection blurRad="6350" stA="50000" endA="300" endPos="55000" dir="5400000" sy="-100000" algn="bl" rotWithShape="0"/>
          </a:effectLst>
        </p:spPr>
        <p:txBody>
          <a:bodyPr wrap="square" lIns="91440" tIns="45720" rIns="91440" bIns="45720">
            <a:prstTxWarp prst="textWave1">
              <a:avLst/>
            </a:prstTxWarp>
            <a:spAutoFit/>
          </a:bodyPr>
          <a:lstStyle/>
          <a:p>
            <a:pPr algn="ctr"/>
            <a:r>
              <a:rPr lang="en-GB" sz="11500" dirty="0">
                <a:ln w="0"/>
                <a:solidFill>
                  <a:schemeClr val="accent1"/>
                </a:solidFill>
                <a:effectLst>
                  <a:outerShdw blurRad="38100" dist="25400" dir="5400000" algn="ctr" rotWithShape="0">
                    <a:srgbClr val="6E747A">
                      <a:alpha val="43000"/>
                    </a:srgbClr>
                  </a:outerShdw>
                </a:effectLst>
              </a:rPr>
              <a:t>Thank you</a:t>
            </a:r>
          </a:p>
        </p:txBody>
      </p:sp>
      <p:pic>
        <p:nvPicPr>
          <p:cNvPr id="7" name="Picture 6" descr="SHIELD">
            <a:extLst>
              <a:ext uri="{FF2B5EF4-FFF2-40B4-BE49-F238E27FC236}">
                <a16:creationId xmlns:a16="http://schemas.microsoft.com/office/drawing/2014/main" id="{C54F7AA4-ABDE-45DB-A2BF-E93C77BF5DD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202" y="3429000"/>
            <a:ext cx="1334610" cy="1216017"/>
          </a:xfrm>
          <a:prstGeom prst="rect">
            <a:avLst/>
          </a:prstGeom>
          <a:noFill/>
        </p:spPr>
      </p:pic>
      <p:pic>
        <p:nvPicPr>
          <p:cNvPr id="8" name="Picture 7" descr="SHIELD">
            <a:extLst>
              <a:ext uri="{FF2B5EF4-FFF2-40B4-BE49-F238E27FC236}">
                <a16:creationId xmlns:a16="http://schemas.microsoft.com/office/drawing/2014/main" id="{933B286C-CC0F-4CB4-AEA9-17224DD06B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2771" y="6123633"/>
            <a:ext cx="576064" cy="658683"/>
          </a:xfrm>
          <a:prstGeom prst="rect">
            <a:avLst/>
          </a:prstGeom>
          <a:noFill/>
        </p:spPr>
      </p:pic>
    </p:spTree>
    <p:extLst>
      <p:ext uri="{BB962C8B-B14F-4D97-AF65-F5344CB8AC3E}">
        <p14:creationId xmlns:p14="http://schemas.microsoft.com/office/powerpoint/2010/main" val="282282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F33656-7F84-40AD-BF45-D34884CBAE12}"/>
              </a:ext>
            </a:extLst>
          </p:cNvPr>
          <p:cNvSpPr>
            <a:spLocks noGrp="1"/>
          </p:cNvSpPr>
          <p:nvPr>
            <p:ph type="title"/>
          </p:nvPr>
        </p:nvSpPr>
        <p:spPr>
          <a:xfrm>
            <a:off x="3326313" y="219976"/>
            <a:ext cx="4791551" cy="589988"/>
          </a:xfrm>
          <a:solidFill>
            <a:schemeClr val="accent4">
              <a:lumMod val="20000"/>
              <a:lumOff val="80000"/>
            </a:schemeClr>
          </a:solidFill>
          <a:ln w="38100">
            <a:solidFill>
              <a:schemeClr val="tx1"/>
            </a:solidFill>
          </a:ln>
          <a:effectLst>
            <a:glow rad="228600">
              <a:schemeClr val="accent2">
                <a:satMod val="175000"/>
                <a:alpha val="40000"/>
              </a:schemeClr>
            </a:glow>
          </a:effectLst>
        </p:spPr>
        <p:txBody>
          <a:bodyPr>
            <a:normAutofit fontScale="90000"/>
          </a:bodyPr>
          <a:lstStyle/>
          <a:p>
            <a:pPr algn="ctr"/>
            <a:r>
              <a:rPr lang="en-GB" dirty="0">
                <a:latin typeface="Sassoon Primary Std" panose="020B0503020103030203" pitchFamily="34" charset="0"/>
              </a:rPr>
              <a:t>Our Curriculum</a:t>
            </a:r>
          </a:p>
        </p:txBody>
      </p:sp>
      <p:pic>
        <p:nvPicPr>
          <p:cNvPr id="6" name="Picture 5">
            <a:extLst>
              <a:ext uri="{FF2B5EF4-FFF2-40B4-BE49-F238E27FC236}">
                <a16:creationId xmlns:a16="http://schemas.microsoft.com/office/drawing/2014/main" id="{C4FC65D3-FCE1-41D4-815C-FBADA04DE803}"/>
              </a:ext>
            </a:extLst>
          </p:cNvPr>
          <p:cNvPicPr>
            <a:picLocks noChangeAspect="1"/>
          </p:cNvPicPr>
          <p:nvPr/>
        </p:nvPicPr>
        <p:blipFill>
          <a:blip r:embed="rId2"/>
          <a:stretch>
            <a:fillRect/>
          </a:stretch>
        </p:blipFill>
        <p:spPr>
          <a:xfrm>
            <a:off x="2976282" y="1025104"/>
            <a:ext cx="8611003" cy="5832896"/>
          </a:xfrm>
          <a:prstGeom prst="rect">
            <a:avLst/>
          </a:prstGeom>
        </p:spPr>
      </p:pic>
      <p:sp>
        <p:nvSpPr>
          <p:cNvPr id="7" name="TextBox 6">
            <a:extLst>
              <a:ext uri="{FF2B5EF4-FFF2-40B4-BE49-F238E27FC236}">
                <a16:creationId xmlns:a16="http://schemas.microsoft.com/office/drawing/2014/main" id="{38A44D17-8E64-414A-95C0-63E80227D313}"/>
              </a:ext>
            </a:extLst>
          </p:cNvPr>
          <p:cNvSpPr txBox="1"/>
          <p:nvPr/>
        </p:nvSpPr>
        <p:spPr>
          <a:xfrm>
            <a:off x="259977" y="107577"/>
            <a:ext cx="2626658" cy="7017306"/>
          </a:xfrm>
          <a:prstGeom prst="rect">
            <a:avLst/>
          </a:prstGeom>
          <a:noFill/>
        </p:spPr>
        <p:txBody>
          <a:bodyPr wrap="square" rtlCol="0">
            <a:spAutoFit/>
          </a:bodyPr>
          <a:lstStyle/>
          <a:p>
            <a:r>
              <a:rPr lang="en-GB" dirty="0"/>
              <a:t>Our Curriculum is planned around these areas and each is not a stand alone skill, they are all inter woven into each other to create our curriculum.</a:t>
            </a:r>
          </a:p>
          <a:p>
            <a:endParaRPr lang="en-GB" dirty="0"/>
          </a:p>
          <a:p>
            <a:r>
              <a:rPr lang="en-GB" dirty="0"/>
              <a:t>We use 4 key element to plan our curriculum</a:t>
            </a:r>
          </a:p>
          <a:p>
            <a:endParaRPr lang="en-GB" dirty="0"/>
          </a:p>
          <a:p>
            <a:pPr marL="285750" indent="-285750">
              <a:buFont typeface="Arial" panose="020B0604020202020204" pitchFamily="34" charset="0"/>
              <a:buChar char="•"/>
            </a:pPr>
            <a:r>
              <a:rPr lang="en-GB" dirty="0">
                <a:solidFill>
                  <a:srgbClr val="FF0000"/>
                </a:solidFill>
              </a:rPr>
              <a:t>Children’s interests – 3 for me </a:t>
            </a:r>
            <a:r>
              <a:rPr lang="en-GB" dirty="0"/>
              <a:t>(more spontaneous)</a:t>
            </a:r>
          </a:p>
          <a:p>
            <a:pPr marL="285750" indent="-285750">
              <a:buFont typeface="Arial" panose="020B0604020202020204" pitchFamily="34" charset="0"/>
              <a:buChar char="•"/>
            </a:pPr>
            <a:r>
              <a:rPr lang="en-GB" dirty="0">
                <a:solidFill>
                  <a:srgbClr val="FF0000"/>
                </a:solidFill>
              </a:rPr>
              <a:t>Planned curriculum </a:t>
            </a:r>
            <a:r>
              <a:rPr lang="en-GB" dirty="0"/>
              <a:t>(following yearly events, seasons etc.)</a:t>
            </a:r>
          </a:p>
          <a:p>
            <a:pPr marL="285750" indent="-285750">
              <a:buFont typeface="Arial" panose="020B0604020202020204" pitchFamily="34" charset="0"/>
              <a:buChar char="•"/>
            </a:pPr>
            <a:r>
              <a:rPr lang="en-GB" dirty="0">
                <a:solidFill>
                  <a:srgbClr val="FF0000"/>
                </a:solidFill>
              </a:rPr>
              <a:t>Areas of support and next steps.</a:t>
            </a:r>
          </a:p>
          <a:p>
            <a:pPr marL="285750" indent="-285750">
              <a:buFont typeface="Arial" panose="020B0604020202020204" pitchFamily="34" charset="0"/>
              <a:buChar char="•"/>
            </a:pPr>
            <a:r>
              <a:rPr lang="en-GB" dirty="0">
                <a:solidFill>
                  <a:srgbClr val="FF0000"/>
                </a:solidFill>
              </a:rPr>
              <a:t>Spiritual, Moral, Social and Cultural Curriculum.- </a:t>
            </a:r>
            <a:r>
              <a:rPr lang="en-GB" dirty="0"/>
              <a:t>Values, Effective learning dinosaurs, enrichments.</a:t>
            </a:r>
            <a:endParaRPr lang="en-GB" dirty="0">
              <a:solidFill>
                <a:srgbClr val="FF0000"/>
              </a:solidFill>
            </a:endParaRPr>
          </a:p>
          <a:p>
            <a:endParaRPr lang="en-GB" dirty="0"/>
          </a:p>
        </p:txBody>
      </p:sp>
      <p:pic>
        <p:nvPicPr>
          <p:cNvPr id="8" name="Picture 7" descr="SHIELD">
            <a:extLst>
              <a:ext uri="{FF2B5EF4-FFF2-40B4-BE49-F238E27FC236}">
                <a16:creationId xmlns:a16="http://schemas.microsoft.com/office/drawing/2014/main" id="{5F3EFBA7-88AE-48A0-936F-2DFB67E8E64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3119" y="151281"/>
            <a:ext cx="576064" cy="658683"/>
          </a:xfrm>
          <a:prstGeom prst="rect">
            <a:avLst/>
          </a:prstGeom>
          <a:noFill/>
        </p:spPr>
      </p:pic>
    </p:spTree>
    <p:extLst>
      <p:ext uri="{BB962C8B-B14F-4D97-AF65-F5344CB8AC3E}">
        <p14:creationId xmlns:p14="http://schemas.microsoft.com/office/powerpoint/2010/main" val="194876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ADAA-3FFF-4627-9AF6-CE2D4209568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5E644E6-17C1-4083-8A13-1D6251941281}"/>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8844084B-83F6-4C31-B9A7-86266DAFCF73}"/>
              </a:ext>
            </a:extLst>
          </p:cNvPr>
          <p:cNvPicPr>
            <a:picLocks noChangeAspect="1"/>
          </p:cNvPicPr>
          <p:nvPr/>
        </p:nvPicPr>
        <p:blipFill>
          <a:blip r:embed="rId2"/>
          <a:stretch>
            <a:fillRect/>
          </a:stretch>
        </p:blipFill>
        <p:spPr>
          <a:xfrm>
            <a:off x="540027" y="0"/>
            <a:ext cx="11111946" cy="6858000"/>
          </a:xfrm>
          <a:prstGeom prst="rect">
            <a:avLst/>
          </a:prstGeom>
        </p:spPr>
      </p:pic>
    </p:spTree>
    <p:extLst>
      <p:ext uri="{BB962C8B-B14F-4D97-AF65-F5344CB8AC3E}">
        <p14:creationId xmlns:p14="http://schemas.microsoft.com/office/powerpoint/2010/main" val="294475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B6DE-D0E1-4452-A2F2-6A7E0B20BAD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6EBC890-F00D-4E58-B5AA-2113326DFB39}"/>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B99D676B-F4CE-4949-8E24-FCB85D4FE647}"/>
              </a:ext>
            </a:extLst>
          </p:cNvPr>
          <p:cNvPicPr>
            <a:picLocks noChangeAspect="1"/>
          </p:cNvPicPr>
          <p:nvPr/>
        </p:nvPicPr>
        <p:blipFill>
          <a:blip r:embed="rId2"/>
          <a:stretch>
            <a:fillRect/>
          </a:stretch>
        </p:blipFill>
        <p:spPr>
          <a:xfrm>
            <a:off x="0" y="-7608"/>
            <a:ext cx="12192000" cy="6216218"/>
          </a:xfrm>
          <a:prstGeom prst="rect">
            <a:avLst/>
          </a:prstGeom>
        </p:spPr>
      </p:pic>
      <p:pic>
        <p:nvPicPr>
          <p:cNvPr id="5" name="Picture 4" descr="SHIELD">
            <a:extLst>
              <a:ext uri="{FF2B5EF4-FFF2-40B4-BE49-F238E27FC236}">
                <a16:creationId xmlns:a16="http://schemas.microsoft.com/office/drawing/2014/main" id="{70B89C89-1FB3-4B97-92FA-47E7F2A8DA2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61" y="6072972"/>
            <a:ext cx="576064" cy="658683"/>
          </a:xfrm>
          <a:prstGeom prst="rect">
            <a:avLst/>
          </a:prstGeom>
          <a:noFill/>
        </p:spPr>
      </p:pic>
    </p:spTree>
    <p:extLst>
      <p:ext uri="{BB962C8B-B14F-4D97-AF65-F5344CB8AC3E}">
        <p14:creationId xmlns:p14="http://schemas.microsoft.com/office/powerpoint/2010/main" val="3819280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3FF60-F636-4B11-A906-569036ABFB61}"/>
              </a:ext>
            </a:extLst>
          </p:cNvPr>
          <p:cNvSpPr>
            <a:spLocks noGrp="1"/>
          </p:cNvSpPr>
          <p:nvPr>
            <p:ph type="title"/>
          </p:nvPr>
        </p:nvSpPr>
        <p:spPr/>
        <p:txBody>
          <a:bodyPr/>
          <a:lstStyle/>
          <a:p>
            <a:r>
              <a:rPr lang="en-GB" dirty="0"/>
              <a:t>Trips and experiences in Nursery.</a:t>
            </a:r>
          </a:p>
        </p:txBody>
      </p:sp>
      <p:sp>
        <p:nvSpPr>
          <p:cNvPr id="3" name="Content Placeholder 2">
            <a:extLst>
              <a:ext uri="{FF2B5EF4-FFF2-40B4-BE49-F238E27FC236}">
                <a16:creationId xmlns:a16="http://schemas.microsoft.com/office/drawing/2014/main" id="{1FD4F851-1B56-4162-806F-0466D7BA37BB}"/>
              </a:ext>
            </a:extLst>
          </p:cNvPr>
          <p:cNvSpPr>
            <a:spLocks noGrp="1"/>
          </p:cNvSpPr>
          <p:nvPr>
            <p:ph idx="1"/>
          </p:nvPr>
        </p:nvSpPr>
        <p:spPr/>
        <p:txBody>
          <a:bodyPr/>
          <a:lstStyle/>
          <a:p>
            <a:r>
              <a:rPr lang="en-GB" dirty="0"/>
              <a:t>Vast amount of activities planned throughout the year linked to our topics and enrichment curriculum including cultural celebrations, experiencing other languages cooking, food tasting, stay and plays and visitors.</a:t>
            </a:r>
          </a:p>
          <a:p>
            <a:r>
              <a:rPr lang="en-GB" dirty="0"/>
              <a:t>Ducklings – Life cycle experience. – w/c 21.4.25</a:t>
            </a:r>
          </a:p>
          <a:p>
            <a:r>
              <a:rPr lang="en-GB" dirty="0"/>
              <a:t>Butterflies – Life cycle experience. w/c 9.6.25</a:t>
            </a:r>
          </a:p>
          <a:p>
            <a:r>
              <a:rPr lang="en-GB" dirty="0"/>
              <a:t>Pond dipping and wood work. – during their time in Woodlands.</a:t>
            </a:r>
          </a:p>
          <a:p>
            <a:endParaRPr lang="en-GB" dirty="0"/>
          </a:p>
          <a:p>
            <a:endParaRPr lang="en-GB" dirty="0"/>
          </a:p>
        </p:txBody>
      </p:sp>
      <p:pic>
        <p:nvPicPr>
          <p:cNvPr id="4" name="Picture 3">
            <a:extLst>
              <a:ext uri="{FF2B5EF4-FFF2-40B4-BE49-F238E27FC236}">
                <a16:creationId xmlns:a16="http://schemas.microsoft.com/office/drawing/2014/main" id="{1F392290-C9FB-4CC2-806C-3B3B8820B2F3}"/>
              </a:ext>
            </a:extLst>
          </p:cNvPr>
          <p:cNvPicPr>
            <a:picLocks noChangeAspect="1"/>
          </p:cNvPicPr>
          <p:nvPr/>
        </p:nvPicPr>
        <p:blipFill>
          <a:blip r:embed="rId2"/>
          <a:stretch>
            <a:fillRect/>
          </a:stretch>
        </p:blipFill>
        <p:spPr>
          <a:xfrm>
            <a:off x="8886825" y="5010150"/>
            <a:ext cx="2466975" cy="1847850"/>
          </a:xfrm>
          <a:prstGeom prst="rect">
            <a:avLst/>
          </a:prstGeom>
        </p:spPr>
      </p:pic>
      <p:pic>
        <p:nvPicPr>
          <p:cNvPr id="5" name="Picture 4">
            <a:extLst>
              <a:ext uri="{FF2B5EF4-FFF2-40B4-BE49-F238E27FC236}">
                <a16:creationId xmlns:a16="http://schemas.microsoft.com/office/drawing/2014/main" id="{6C3148A5-421E-4C4E-8D18-24A8C2D4E996}"/>
              </a:ext>
            </a:extLst>
          </p:cNvPr>
          <p:cNvPicPr>
            <a:picLocks noChangeAspect="1"/>
          </p:cNvPicPr>
          <p:nvPr/>
        </p:nvPicPr>
        <p:blipFill>
          <a:blip r:embed="rId3"/>
          <a:stretch>
            <a:fillRect/>
          </a:stretch>
        </p:blipFill>
        <p:spPr>
          <a:xfrm>
            <a:off x="0" y="5029200"/>
            <a:ext cx="2533650" cy="1809750"/>
          </a:xfrm>
          <a:prstGeom prst="rect">
            <a:avLst/>
          </a:prstGeom>
        </p:spPr>
      </p:pic>
      <p:pic>
        <p:nvPicPr>
          <p:cNvPr id="6" name="Picture 5">
            <a:extLst>
              <a:ext uri="{FF2B5EF4-FFF2-40B4-BE49-F238E27FC236}">
                <a16:creationId xmlns:a16="http://schemas.microsoft.com/office/drawing/2014/main" id="{808B2096-D722-40E0-A3DD-D83B118F339F}"/>
              </a:ext>
            </a:extLst>
          </p:cNvPr>
          <p:cNvPicPr>
            <a:picLocks noChangeAspect="1"/>
          </p:cNvPicPr>
          <p:nvPr/>
        </p:nvPicPr>
        <p:blipFill>
          <a:blip r:embed="rId4"/>
          <a:stretch>
            <a:fillRect/>
          </a:stretch>
        </p:blipFill>
        <p:spPr>
          <a:xfrm>
            <a:off x="4556592" y="5095875"/>
            <a:ext cx="2619375" cy="1743075"/>
          </a:xfrm>
          <a:prstGeom prst="rect">
            <a:avLst/>
          </a:prstGeom>
        </p:spPr>
      </p:pic>
      <p:pic>
        <p:nvPicPr>
          <p:cNvPr id="7" name="Picture 6" descr="SHIELD">
            <a:extLst>
              <a:ext uri="{FF2B5EF4-FFF2-40B4-BE49-F238E27FC236}">
                <a16:creationId xmlns:a16="http://schemas.microsoft.com/office/drawing/2014/main" id="{07A9E8C4-FAB1-4DE9-A006-421C3C9D3E3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21072" y="230188"/>
            <a:ext cx="576064" cy="658683"/>
          </a:xfrm>
          <a:prstGeom prst="rect">
            <a:avLst/>
          </a:prstGeom>
          <a:noFill/>
        </p:spPr>
      </p:pic>
    </p:spTree>
    <p:extLst>
      <p:ext uri="{BB962C8B-B14F-4D97-AF65-F5344CB8AC3E}">
        <p14:creationId xmlns:p14="http://schemas.microsoft.com/office/powerpoint/2010/main" val="226296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A96DF-3F76-4BED-A34C-B8E37970D4B8}"/>
              </a:ext>
            </a:extLst>
          </p:cNvPr>
          <p:cNvSpPr>
            <a:spLocks noGrp="1"/>
          </p:cNvSpPr>
          <p:nvPr>
            <p:ph type="title"/>
          </p:nvPr>
        </p:nvSpPr>
        <p:spPr/>
        <p:txBody>
          <a:bodyPr/>
          <a:lstStyle/>
          <a:p>
            <a:pPr algn="ctr"/>
            <a:r>
              <a:rPr lang="en-GB" b="1" u="sng" dirty="0"/>
              <a:t>Our routine	</a:t>
            </a:r>
          </a:p>
        </p:txBody>
      </p:sp>
      <p:sp>
        <p:nvSpPr>
          <p:cNvPr id="3" name="Content Placeholder 2">
            <a:extLst>
              <a:ext uri="{FF2B5EF4-FFF2-40B4-BE49-F238E27FC236}">
                <a16:creationId xmlns:a16="http://schemas.microsoft.com/office/drawing/2014/main" id="{15F67750-2AC0-4301-8239-476C52B7B211}"/>
              </a:ext>
            </a:extLst>
          </p:cNvPr>
          <p:cNvSpPr>
            <a:spLocks noGrp="1"/>
          </p:cNvSpPr>
          <p:nvPr>
            <p:ph idx="1"/>
          </p:nvPr>
        </p:nvSpPr>
        <p:spPr>
          <a:xfrm>
            <a:off x="141540" y="365125"/>
            <a:ext cx="11908920" cy="6394263"/>
          </a:xfrm>
        </p:spPr>
        <p:txBody>
          <a:bodyPr>
            <a:normAutofit fontScale="70000" lnSpcReduction="20000"/>
          </a:bodyPr>
          <a:lstStyle/>
          <a:p>
            <a:pPr marL="0" indent="0">
              <a:buNone/>
            </a:pPr>
            <a:r>
              <a:rPr lang="en-GB" sz="2900" b="1" dirty="0">
                <a:solidFill>
                  <a:srgbClr val="FF0000"/>
                </a:solidFill>
              </a:rPr>
              <a:t>Soft start – 8.35am – 8.45am</a:t>
            </a:r>
          </a:p>
          <a:p>
            <a:pPr marL="0" indent="0">
              <a:buNone/>
            </a:pPr>
            <a:r>
              <a:rPr lang="en-GB" sz="2900" b="1" dirty="0">
                <a:solidFill>
                  <a:srgbClr val="FF0000"/>
                </a:solidFill>
              </a:rPr>
              <a:t>Nursery session begins – 8.45am</a:t>
            </a:r>
          </a:p>
          <a:p>
            <a:pPr marL="0" indent="0">
              <a:buNone/>
            </a:pPr>
            <a:r>
              <a:rPr lang="en-GB" sz="2900" b="1" dirty="0"/>
              <a:t>9am short circle time and phonics.</a:t>
            </a:r>
          </a:p>
          <a:p>
            <a:pPr marL="0" indent="0">
              <a:buNone/>
            </a:pPr>
            <a:r>
              <a:rPr lang="en-GB" sz="2900" b="1" dirty="0"/>
              <a:t>9.30am – child led learning.</a:t>
            </a:r>
          </a:p>
          <a:p>
            <a:pPr marL="0" indent="0">
              <a:buNone/>
            </a:pPr>
            <a:r>
              <a:rPr lang="en-GB" sz="2900" b="1" dirty="0"/>
              <a:t>10am snack time open. (children help to prepare)</a:t>
            </a:r>
          </a:p>
          <a:p>
            <a:pPr marL="0" indent="0">
              <a:buNone/>
            </a:pPr>
            <a:r>
              <a:rPr lang="en-GB" sz="2900" b="1" dirty="0"/>
              <a:t>Adult led activities happen in key groups</a:t>
            </a:r>
          </a:p>
          <a:p>
            <a:pPr marL="0" indent="0">
              <a:buNone/>
            </a:pPr>
            <a:r>
              <a:rPr lang="en-GB" sz="2900" b="1" dirty="0"/>
              <a:t>throughout the morning.</a:t>
            </a:r>
          </a:p>
          <a:p>
            <a:pPr marL="0" indent="0">
              <a:buNone/>
            </a:pPr>
            <a:r>
              <a:rPr lang="en-GB" sz="2900" b="1" dirty="0"/>
              <a:t>11.10am tidy up time</a:t>
            </a:r>
          </a:p>
          <a:p>
            <a:pPr marL="0" indent="0">
              <a:buNone/>
            </a:pPr>
            <a:r>
              <a:rPr lang="en-GB" sz="2900" b="1" dirty="0"/>
              <a:t>11.20am – story or singing.</a:t>
            </a:r>
          </a:p>
          <a:p>
            <a:pPr marL="0" indent="0">
              <a:buNone/>
            </a:pPr>
            <a:r>
              <a:rPr lang="en-GB" sz="2900" b="1" dirty="0"/>
              <a:t>11.40am – Reflection and prayer time.</a:t>
            </a:r>
          </a:p>
          <a:p>
            <a:pPr marL="0" indent="0">
              <a:buNone/>
            </a:pPr>
            <a:r>
              <a:rPr lang="en-GB" sz="2900" b="1" dirty="0"/>
              <a:t>11.45am lunch or morning session home time.</a:t>
            </a:r>
          </a:p>
          <a:p>
            <a:pPr marL="0" indent="0">
              <a:buNone/>
            </a:pPr>
            <a:r>
              <a:rPr lang="en-GB" sz="2900" b="1" dirty="0">
                <a:solidFill>
                  <a:srgbClr val="FF0000"/>
                </a:solidFill>
              </a:rPr>
              <a:t>12.15pm – Afternoon session begins.</a:t>
            </a:r>
          </a:p>
          <a:p>
            <a:pPr marL="0" indent="0">
              <a:buNone/>
            </a:pPr>
            <a:r>
              <a:rPr lang="en-GB" sz="2900" b="1" dirty="0"/>
              <a:t>12.30pm child led learning</a:t>
            </a:r>
          </a:p>
          <a:p>
            <a:pPr marL="0" indent="0">
              <a:buNone/>
            </a:pPr>
            <a:r>
              <a:rPr lang="en-GB" sz="2900" b="1" dirty="0"/>
              <a:t>1.00pm afternoon circle time and activity</a:t>
            </a:r>
          </a:p>
          <a:p>
            <a:pPr marL="0" indent="0">
              <a:buNone/>
            </a:pPr>
            <a:r>
              <a:rPr lang="en-GB" sz="2900" b="1" dirty="0"/>
              <a:t>2.00pm afternoon snack opens</a:t>
            </a:r>
          </a:p>
          <a:p>
            <a:pPr marL="0" indent="0">
              <a:buNone/>
            </a:pPr>
            <a:r>
              <a:rPr lang="en-GB" sz="2900" b="1" dirty="0"/>
              <a:t>2.45pm tidy up time</a:t>
            </a:r>
          </a:p>
          <a:p>
            <a:pPr marL="0" indent="0">
              <a:buNone/>
            </a:pPr>
            <a:r>
              <a:rPr lang="en-GB" sz="2900" b="1" dirty="0"/>
              <a:t>3.00pm – story book vote and singing.</a:t>
            </a:r>
          </a:p>
          <a:p>
            <a:pPr marL="0" indent="0">
              <a:buNone/>
            </a:pPr>
            <a:r>
              <a:rPr lang="en-GB" sz="2900" b="1" dirty="0">
                <a:solidFill>
                  <a:srgbClr val="FF0000"/>
                </a:solidFill>
              </a:rPr>
              <a:t>3.15pm – Home time.</a:t>
            </a:r>
          </a:p>
          <a:p>
            <a:endParaRPr lang="en-GB" sz="1600" dirty="0"/>
          </a:p>
        </p:txBody>
      </p:sp>
      <p:sp>
        <p:nvSpPr>
          <p:cNvPr id="4" name="Rectangle 3">
            <a:extLst>
              <a:ext uri="{FF2B5EF4-FFF2-40B4-BE49-F238E27FC236}">
                <a16:creationId xmlns:a16="http://schemas.microsoft.com/office/drawing/2014/main" id="{5FF3E32D-C055-40FB-A5B5-3332AE1FF86A}"/>
              </a:ext>
            </a:extLst>
          </p:cNvPr>
          <p:cNvSpPr/>
          <p:nvPr/>
        </p:nvSpPr>
        <p:spPr>
          <a:xfrm>
            <a:off x="4009467" y="6311900"/>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5" name="Picture 4" descr="SHIELD">
            <a:extLst>
              <a:ext uri="{FF2B5EF4-FFF2-40B4-BE49-F238E27FC236}">
                <a16:creationId xmlns:a16="http://schemas.microsoft.com/office/drawing/2014/main" id="{AEA4DBC0-DBAB-42B9-A27B-F0DE03DC03A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74396" y="6167224"/>
            <a:ext cx="576064" cy="658683"/>
          </a:xfrm>
          <a:prstGeom prst="rect">
            <a:avLst/>
          </a:prstGeom>
          <a:noFill/>
        </p:spPr>
      </p:pic>
      <p:sp>
        <p:nvSpPr>
          <p:cNvPr id="6" name="TextBox 5">
            <a:extLst>
              <a:ext uri="{FF2B5EF4-FFF2-40B4-BE49-F238E27FC236}">
                <a16:creationId xmlns:a16="http://schemas.microsoft.com/office/drawing/2014/main" id="{7369BA21-E64C-4D92-B356-BDF64A2CF35F}"/>
              </a:ext>
            </a:extLst>
          </p:cNvPr>
          <p:cNvSpPr txBox="1"/>
          <p:nvPr/>
        </p:nvSpPr>
        <p:spPr>
          <a:xfrm>
            <a:off x="6095999" y="1693978"/>
            <a:ext cx="6413230" cy="3693319"/>
          </a:xfrm>
          <a:prstGeom prst="rect">
            <a:avLst/>
          </a:prstGeom>
          <a:noFill/>
        </p:spPr>
        <p:txBody>
          <a:bodyPr wrap="square" rtlCol="0">
            <a:spAutoFit/>
          </a:bodyPr>
          <a:lstStyle/>
          <a:p>
            <a:r>
              <a:rPr lang="en-GB" sz="3600" dirty="0"/>
              <a:t>Monday and/or Wednesday – hall session – appropriate footwear and clothes.</a:t>
            </a:r>
          </a:p>
          <a:p>
            <a:r>
              <a:rPr lang="en-GB" sz="3600" dirty="0"/>
              <a:t>Outdoor play – Everyday.</a:t>
            </a:r>
          </a:p>
          <a:p>
            <a:r>
              <a:rPr lang="en-GB" sz="3600" dirty="0"/>
              <a:t>Wednesday afternoon – </a:t>
            </a:r>
          </a:p>
          <a:p>
            <a:r>
              <a:rPr lang="en-GB" sz="3600" dirty="0"/>
              <a:t>Wonder Woodland session.</a:t>
            </a:r>
          </a:p>
          <a:p>
            <a:endParaRPr lang="en-GB" dirty="0"/>
          </a:p>
        </p:txBody>
      </p:sp>
      <p:pic>
        <p:nvPicPr>
          <p:cNvPr id="8" name="Picture 7">
            <a:extLst>
              <a:ext uri="{FF2B5EF4-FFF2-40B4-BE49-F238E27FC236}">
                <a16:creationId xmlns:a16="http://schemas.microsoft.com/office/drawing/2014/main" id="{E3851B4F-A37E-49AD-83B9-52EF53B277E8}"/>
              </a:ext>
            </a:extLst>
          </p:cNvPr>
          <p:cNvPicPr>
            <a:picLocks noChangeAspect="1"/>
          </p:cNvPicPr>
          <p:nvPr/>
        </p:nvPicPr>
        <p:blipFill>
          <a:blip r:embed="rId3"/>
          <a:stretch>
            <a:fillRect/>
          </a:stretch>
        </p:blipFill>
        <p:spPr>
          <a:xfrm>
            <a:off x="7577525" y="-5156"/>
            <a:ext cx="4614475" cy="1211563"/>
          </a:xfrm>
          <a:prstGeom prst="rect">
            <a:avLst/>
          </a:prstGeom>
        </p:spPr>
      </p:pic>
    </p:spTree>
    <p:extLst>
      <p:ext uri="{BB962C8B-B14F-4D97-AF65-F5344CB8AC3E}">
        <p14:creationId xmlns:p14="http://schemas.microsoft.com/office/powerpoint/2010/main" val="382766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8494-9006-4A59-9239-A15E25F0B1C4}"/>
              </a:ext>
            </a:extLst>
          </p:cNvPr>
          <p:cNvSpPr>
            <a:spLocks noGrp="1"/>
          </p:cNvSpPr>
          <p:nvPr>
            <p:ph type="title"/>
          </p:nvPr>
        </p:nvSpPr>
        <p:spPr>
          <a:xfrm>
            <a:off x="638735" y="-40974"/>
            <a:ext cx="10515600" cy="1325563"/>
          </a:xfrm>
        </p:spPr>
        <p:txBody>
          <a:bodyPr/>
          <a:lstStyle/>
          <a:p>
            <a:r>
              <a:rPr lang="en-GB" b="1" u="sng" dirty="0"/>
              <a:t>Class Dojo</a:t>
            </a:r>
          </a:p>
        </p:txBody>
      </p:sp>
      <p:sp>
        <p:nvSpPr>
          <p:cNvPr id="3" name="Content Placeholder 2">
            <a:extLst>
              <a:ext uri="{FF2B5EF4-FFF2-40B4-BE49-F238E27FC236}">
                <a16:creationId xmlns:a16="http://schemas.microsoft.com/office/drawing/2014/main" id="{CE7A6F38-3E73-4E39-AA26-C2388C94D4DF}"/>
              </a:ext>
            </a:extLst>
          </p:cNvPr>
          <p:cNvSpPr>
            <a:spLocks noGrp="1"/>
          </p:cNvSpPr>
          <p:nvPr>
            <p:ph idx="1"/>
          </p:nvPr>
        </p:nvSpPr>
        <p:spPr>
          <a:xfrm>
            <a:off x="188675" y="985422"/>
            <a:ext cx="11415721" cy="5507454"/>
          </a:xfrm>
        </p:spPr>
        <p:txBody>
          <a:bodyPr>
            <a:normAutofit fontScale="70000" lnSpcReduction="20000"/>
          </a:bodyPr>
          <a:lstStyle/>
          <a:p>
            <a:r>
              <a:rPr lang="en-GB" b="1" dirty="0"/>
              <a:t>Our use of the programme </a:t>
            </a:r>
            <a:r>
              <a:rPr lang="en-GB" dirty="0"/>
              <a:t>– </a:t>
            </a:r>
          </a:p>
          <a:p>
            <a:pPr>
              <a:buFont typeface="Courier New" panose="02070309020205020404" pitchFamily="49" charset="0"/>
              <a:buChar char="o"/>
            </a:pPr>
            <a:r>
              <a:rPr lang="en-GB" dirty="0"/>
              <a:t>Whole nursery communication and updates.</a:t>
            </a:r>
          </a:p>
          <a:p>
            <a:pPr>
              <a:buFont typeface="Courier New" panose="02070309020205020404" pitchFamily="49" charset="0"/>
              <a:buChar char="o"/>
            </a:pPr>
            <a:r>
              <a:rPr lang="en-GB" dirty="0"/>
              <a:t>Sharing next steps.</a:t>
            </a:r>
          </a:p>
          <a:p>
            <a:pPr>
              <a:buFont typeface="Courier New" panose="02070309020205020404" pitchFamily="49" charset="0"/>
              <a:buChar char="o"/>
            </a:pPr>
            <a:r>
              <a:rPr lang="en-GB" dirty="0"/>
              <a:t>Individual updates on your child and their achievements at Nursery.</a:t>
            </a:r>
          </a:p>
          <a:p>
            <a:pPr>
              <a:buFont typeface="Courier New" panose="02070309020205020404" pitchFamily="49" charset="0"/>
              <a:buChar char="o"/>
            </a:pPr>
            <a:r>
              <a:rPr lang="en-GB" dirty="0"/>
              <a:t>Sharing ideas on how to support learning at home – Parents as partners. – weekly home learning grid.</a:t>
            </a:r>
          </a:p>
          <a:p>
            <a:r>
              <a:rPr lang="en-GB" b="1" dirty="0"/>
              <a:t>How Dojo will work for parents</a:t>
            </a:r>
            <a:r>
              <a:rPr lang="en-GB" dirty="0"/>
              <a:t>.</a:t>
            </a:r>
          </a:p>
          <a:p>
            <a:pPr>
              <a:buFont typeface="Courier New" panose="02070309020205020404" pitchFamily="49" charset="0"/>
              <a:buChar char="o"/>
            </a:pPr>
            <a:r>
              <a:rPr lang="en-GB" dirty="0"/>
              <a:t>You can share photos and videos of your child’s experiences, learning and achievements at home.  Please try to send in posts where possible of special occasions, events, holidays etc.  We do share these in Nursery.  Posts can also link to home learning and topics in Nursery.</a:t>
            </a:r>
          </a:p>
          <a:p>
            <a:pPr>
              <a:buFont typeface="Courier New" panose="02070309020205020404" pitchFamily="49" charset="0"/>
              <a:buChar char="o"/>
            </a:pPr>
            <a:r>
              <a:rPr lang="en-GB" dirty="0"/>
              <a:t>Posts must not be shared on any other social media sights they must remain on Class Dojo where only parents of that class can see.</a:t>
            </a:r>
          </a:p>
          <a:p>
            <a:pPr>
              <a:buFont typeface="Courier New" panose="02070309020205020404" pitchFamily="49" charset="0"/>
              <a:buChar char="o"/>
            </a:pPr>
            <a:r>
              <a:rPr lang="en-GB" dirty="0"/>
              <a:t>Please remember read the contract and safer use agreement.</a:t>
            </a:r>
          </a:p>
          <a:p>
            <a:r>
              <a:rPr lang="en-GB" b="1" dirty="0"/>
              <a:t>Parents expectations -  We will endeavour to send  - </a:t>
            </a:r>
          </a:p>
          <a:p>
            <a:pPr marL="0" indent="0">
              <a:buNone/>
            </a:pPr>
            <a:r>
              <a:rPr lang="en-GB" dirty="0"/>
              <a:t>1 personal update on your child at least every other week.</a:t>
            </a:r>
          </a:p>
          <a:p>
            <a:pPr marL="0" indent="0">
              <a:buNone/>
            </a:pPr>
            <a:r>
              <a:rPr lang="en-GB" dirty="0"/>
              <a:t>1 weekly post suggesting ways to further learning that has been happening at Nursery at home.</a:t>
            </a:r>
          </a:p>
          <a:p>
            <a:pPr marL="0" indent="0">
              <a:buNone/>
            </a:pPr>
            <a:r>
              <a:rPr lang="en-GB" dirty="0"/>
              <a:t>Regular updates on group learning and nursery experiences. – Weekly news</a:t>
            </a:r>
          </a:p>
          <a:p>
            <a:pPr marL="0" indent="0">
              <a:buNone/>
            </a:pPr>
            <a:r>
              <a:rPr lang="en-GB" dirty="0"/>
              <a:t>Reminders of events coming up and things needed in Nursery.</a:t>
            </a:r>
          </a:p>
          <a:p>
            <a:pPr marL="0" indent="0">
              <a:buNone/>
            </a:pPr>
            <a:endParaRPr lang="en-GB" dirty="0"/>
          </a:p>
          <a:p>
            <a:endParaRPr lang="en-GB" dirty="0"/>
          </a:p>
          <a:p>
            <a:endParaRPr lang="en-GB" dirty="0"/>
          </a:p>
        </p:txBody>
      </p:sp>
      <p:sp>
        <p:nvSpPr>
          <p:cNvPr id="4" name="Rectangle 3">
            <a:extLst>
              <a:ext uri="{FF2B5EF4-FFF2-40B4-BE49-F238E27FC236}">
                <a16:creationId xmlns:a16="http://schemas.microsoft.com/office/drawing/2014/main" id="{A5824379-C2E6-4C83-ACF0-F108AB481803}"/>
              </a:ext>
            </a:extLst>
          </p:cNvPr>
          <p:cNvSpPr/>
          <p:nvPr/>
        </p:nvSpPr>
        <p:spPr>
          <a:xfrm>
            <a:off x="4009467" y="6402314"/>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5" name="Picture 4" descr="SHIELD">
            <a:extLst>
              <a:ext uri="{FF2B5EF4-FFF2-40B4-BE49-F238E27FC236}">
                <a16:creationId xmlns:a16="http://schemas.microsoft.com/office/drawing/2014/main" id="{C7F93464-01EE-4D34-A7DF-1072151FD9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7261" y="6072972"/>
            <a:ext cx="576064" cy="658683"/>
          </a:xfrm>
          <a:prstGeom prst="rect">
            <a:avLst/>
          </a:prstGeom>
          <a:noFill/>
        </p:spPr>
      </p:pic>
      <p:pic>
        <p:nvPicPr>
          <p:cNvPr id="6" name="Picture 5">
            <a:extLst>
              <a:ext uri="{FF2B5EF4-FFF2-40B4-BE49-F238E27FC236}">
                <a16:creationId xmlns:a16="http://schemas.microsoft.com/office/drawing/2014/main" id="{0BC66016-9CD4-4EDE-B82D-3F5E8B2F923D}"/>
              </a:ext>
            </a:extLst>
          </p:cNvPr>
          <p:cNvPicPr>
            <a:picLocks noChangeAspect="1"/>
          </p:cNvPicPr>
          <p:nvPr/>
        </p:nvPicPr>
        <p:blipFill rotWithShape="1">
          <a:blip r:embed="rId3"/>
          <a:srcRect r="70394"/>
          <a:stretch/>
        </p:blipFill>
        <p:spPr>
          <a:xfrm>
            <a:off x="9692060" y="258192"/>
            <a:ext cx="2049347" cy="2013667"/>
          </a:xfrm>
          <a:prstGeom prst="rect">
            <a:avLst/>
          </a:prstGeom>
        </p:spPr>
      </p:pic>
    </p:spTree>
    <p:extLst>
      <p:ext uri="{BB962C8B-B14F-4D97-AF65-F5344CB8AC3E}">
        <p14:creationId xmlns:p14="http://schemas.microsoft.com/office/powerpoint/2010/main" val="2785660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95a418f-dd07-4f13-a428-c9596bf08348" xsi:nil="true"/>
    <lcf76f155ced4ddcb4097134ff3c332f xmlns="00ce4390-531d-433d-9710-ec558ab1269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6D98215B24D341AB768DCDA7CB4058" ma:contentTypeVersion="22" ma:contentTypeDescription="Create a new document." ma:contentTypeScope="" ma:versionID="826d4edc788a8f5a7a73eac2c6f8bfc0">
  <xsd:schema xmlns:xsd="http://www.w3.org/2001/XMLSchema" xmlns:xs="http://www.w3.org/2001/XMLSchema" xmlns:p="http://schemas.microsoft.com/office/2006/metadata/properties" xmlns:ns2="00ce4390-531d-433d-9710-ec558ab12692" xmlns:ns3="a95a418f-dd07-4f13-a428-c9596bf08348" targetNamespace="http://schemas.microsoft.com/office/2006/metadata/properties" ma:root="true" ma:fieldsID="08c1011a030758782ed267bce40e0dbf" ns2:_="" ns3:_="">
    <xsd:import namespace="00ce4390-531d-433d-9710-ec558ab12692"/>
    <xsd:import namespace="a95a418f-dd07-4f13-a428-c9596bf083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OCR" minOccurs="0"/>
                <xsd:element ref="ns2:MediaServiceLocation"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e4390-531d-433d-9710-ec558ab126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7e5ceb4-494c-4bf8-8871-c5038d7ac8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5a418f-dd07-4f13-a428-c9596bf0834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5a372b5-db34-4ee6-be00-7c7dcdc6d974}" ma:internalName="TaxCatchAll" ma:showField="CatchAllData" ma:web="a95a418f-dd07-4f13-a428-c9596bf083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5D24A0-F27C-4A01-AF16-75BB42C08A26}">
  <ds:schemaRefs>
    <ds:schemaRef ds:uri="http://schemas.microsoft.com/sharepoint/v3/contenttype/forms"/>
  </ds:schemaRefs>
</ds:datastoreItem>
</file>

<file path=customXml/itemProps2.xml><?xml version="1.0" encoding="utf-8"?>
<ds:datastoreItem xmlns:ds="http://schemas.openxmlformats.org/officeDocument/2006/customXml" ds:itemID="{0C5C5705-D48C-41EB-96C7-A89D016E01CC}">
  <ds:schemaRefs>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http://schemas.openxmlformats.org/package/2006/metadata/core-properties"/>
    <ds:schemaRef ds:uri="http://purl.org/dc/dcmitype/"/>
    <ds:schemaRef ds:uri="http://schemas.microsoft.com/office/infopath/2007/PartnerControls"/>
    <ds:schemaRef ds:uri="a95a418f-dd07-4f13-a428-c9596bf08348"/>
    <ds:schemaRef ds:uri="00ce4390-531d-433d-9710-ec558ab12692"/>
  </ds:schemaRefs>
</ds:datastoreItem>
</file>

<file path=customXml/itemProps3.xml><?xml version="1.0" encoding="utf-8"?>
<ds:datastoreItem xmlns:ds="http://schemas.openxmlformats.org/officeDocument/2006/customXml" ds:itemID="{2B95E321-9C82-46EB-B412-CDC3672AF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ce4390-531d-433d-9710-ec558ab12692"/>
    <ds:schemaRef ds:uri="a95a418f-dd07-4f13-a428-c9596bf08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9521</TotalTime>
  <Words>2995</Words>
  <Application>Microsoft Office PowerPoint</Application>
  <PresentationFormat>Widescreen</PresentationFormat>
  <Paragraphs>274</Paragraphs>
  <Slides>31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Courier New</vt:lpstr>
      <vt:lpstr>Maiandra GD</vt:lpstr>
      <vt:lpstr>pt-sans</vt:lpstr>
      <vt:lpstr>Sassoon Primary Std</vt:lpstr>
      <vt:lpstr>Office Theme</vt:lpstr>
      <vt:lpstr>St Paul’s Church of England Combined School and Nursery</vt:lpstr>
      <vt:lpstr>PowerPoint Presentation</vt:lpstr>
      <vt:lpstr>Our Vision</vt:lpstr>
      <vt:lpstr>Our Curriculum</vt:lpstr>
      <vt:lpstr>PowerPoint Presentation</vt:lpstr>
      <vt:lpstr>PowerPoint Presentation</vt:lpstr>
      <vt:lpstr>Trips and experiences in Nursery.</vt:lpstr>
      <vt:lpstr>Our routine </vt:lpstr>
      <vt:lpstr>Class Dojo</vt:lpstr>
      <vt:lpstr>Dojo Demo</vt:lpstr>
      <vt:lpstr>Your Role</vt:lpstr>
      <vt:lpstr>Parents in partnership. ‘The help that parents give their children at home has a very significant impact on their learning.’ Development Matters Non statutory curriculum guidance for the Early Years Foundation Stage. ‘It is important to encourage all parents to chat, play and read with their children.’ Development Matters Non statutory curriculum guidance for the Early Years Foundation Stage.</vt:lpstr>
      <vt:lpstr>Home learning</vt:lpstr>
      <vt:lpstr>Early reading </vt:lpstr>
      <vt:lpstr>Story sacks</vt:lpstr>
      <vt:lpstr>Parent’s influence in Nursery – Let’s build a curriculum tailored to the children.</vt:lpstr>
      <vt:lpstr>Mystery Reader</vt:lpstr>
      <vt:lpstr>Phonics in Nursery </vt:lpstr>
      <vt:lpstr>Phase 1</vt:lpstr>
      <vt:lpstr>Phase 2</vt:lpstr>
      <vt:lpstr>Early maths – The expectations in Nursery and how you can help at home.</vt:lpstr>
      <vt:lpstr>Developing a Growth Mindset. Links with our learning dinosaurs.</vt:lpstr>
      <vt:lpstr>Top tips for helping your child to build a growth mindset. _</vt:lpstr>
      <vt:lpstr>Linking growth mindset with a  love of reading.</vt:lpstr>
      <vt:lpstr>St Paul’s School and Nursery – Woodland area. </vt:lpstr>
      <vt:lpstr>Reminders</vt:lpstr>
      <vt:lpstr>Macmillan coffee morning stay and play.</vt:lpstr>
      <vt:lpstr>Photos </vt:lpstr>
      <vt:lpstr>PowerPoint Presentation</vt:lpstr>
      <vt:lpstr>PowerPoint Presentation</vt:lpstr>
      <vt:lpstr>   Thank you for listening.  We look forward to working with you on your child’s learning this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Laura Sims</dc:creator>
  <cp:lastModifiedBy>Miss L Sims</cp:lastModifiedBy>
  <cp:revision>121</cp:revision>
  <dcterms:created xsi:type="dcterms:W3CDTF">2022-09-16T09:09:45Z</dcterms:created>
  <dcterms:modified xsi:type="dcterms:W3CDTF">2024-09-23T13:33:13Z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0x0101008A6D98215B24D341AB768DCDA7CB4058</vt:lpwstr>
  </property>
  <property fmtid="{D5CDD505-2E9C-101B-9397-08002B2CF9AE}" pid="3" name="MediaServiceImageTags">
    <vt:lpwstr/>
  </property>
</Properties>
</file>